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376" r:id="rId3"/>
    <p:sldId id="330" r:id="rId4"/>
    <p:sldId id="357" r:id="rId5"/>
    <p:sldId id="358" r:id="rId6"/>
    <p:sldId id="359" r:id="rId7"/>
    <p:sldId id="362" r:id="rId8"/>
    <p:sldId id="360" r:id="rId9"/>
    <p:sldId id="363" r:id="rId10"/>
    <p:sldId id="364" r:id="rId11"/>
    <p:sldId id="361" r:id="rId12"/>
    <p:sldId id="366" r:id="rId13"/>
    <p:sldId id="368" r:id="rId14"/>
    <p:sldId id="377" r:id="rId15"/>
    <p:sldId id="379" r:id="rId16"/>
    <p:sldId id="371" r:id="rId17"/>
    <p:sldId id="373" r:id="rId18"/>
    <p:sldId id="374" r:id="rId19"/>
    <p:sldId id="372" r:id="rId20"/>
    <p:sldId id="380" r:id="rId21"/>
    <p:sldId id="375" r:id="rId22"/>
    <p:sldId id="356" r:id="rId23"/>
    <p:sldId id="355" r:id="rId24"/>
    <p:sldId id="332" r:id="rId25"/>
    <p:sldId id="331" r:id="rId26"/>
    <p:sldId id="354" r:id="rId27"/>
    <p:sldId id="334" r:id="rId28"/>
    <p:sldId id="335" r:id="rId29"/>
    <p:sldId id="336" r:id="rId30"/>
    <p:sldId id="339" r:id="rId31"/>
    <p:sldId id="348" r:id="rId32"/>
    <p:sldId id="342" r:id="rId33"/>
    <p:sldId id="343" r:id="rId34"/>
    <p:sldId id="344" r:id="rId35"/>
    <p:sldId id="350" r:id="rId36"/>
    <p:sldId id="346" r:id="rId37"/>
    <p:sldId id="352" r:id="rId38"/>
    <p:sldId id="347" r:id="rId39"/>
    <p:sldId id="353" r:id="rId40"/>
    <p:sldId id="323" r:id="rId41"/>
    <p:sldId id="329" r:id="rId42"/>
    <p:sldId id="349" r:id="rId43"/>
    <p:sldId id="365" r:id="rId44"/>
    <p:sldId id="340" r:id="rId45"/>
    <p:sldId id="369" r:id="rId46"/>
    <p:sldId id="367" r:id="rId47"/>
    <p:sldId id="370" r:id="rId48"/>
    <p:sldId id="378" r:id="rId49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9767"/>
    <a:srgbClr val="C990C0"/>
    <a:srgbClr val="AED9E6"/>
    <a:srgbClr val="ADD8E5"/>
    <a:srgbClr val="F2EF9A"/>
    <a:srgbClr val="4BC795"/>
    <a:srgbClr val="F3EF99"/>
    <a:srgbClr val="4CCD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82"/>
    <p:restoredTop sz="94398"/>
  </p:normalViewPr>
  <p:slideViewPr>
    <p:cSldViewPr snapToGrid="0" snapToObjects="1">
      <p:cViewPr varScale="1">
        <p:scale>
          <a:sx n="195" d="100"/>
          <a:sy n="195" d="100"/>
        </p:scale>
        <p:origin x="176" y="3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E6D90-DA54-F64C-AF05-E28AE50F38A6}" type="datetimeFigureOut">
              <a:rPr lang="en-US" smtClean="0"/>
              <a:t>10/1/24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EACF6-C139-1243-A777-BD497B36A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19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974DDC-2806-8846-82A1-B18ABA4A549B}" type="datetime1">
              <a:rPr lang="en-US" smtClean="0"/>
              <a:t>10/1/24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44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1FC84-62BC-4645-905B-5613F0875D6C}" type="datetime1">
              <a:rPr lang="en-US" smtClean="0"/>
              <a:t>10/1/24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9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207ED0-F606-2B43-AF7B-8149DE2A3AF8}" type="datetime1">
              <a:rPr lang="en-US" smtClean="0"/>
              <a:t>10/1/24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00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5556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E97720-2C32-6142-A456-0ACB616F1F39}" type="datetime1">
              <a:rPr lang="en-US" smtClean="0"/>
              <a:t>10/1/24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035563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A3F9F4-99A9-7343-BD1C-C46E798DAD01}" type="datetime1">
              <a:rPr lang="en-US" smtClean="0"/>
              <a:t>10/1/24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86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76377"/>
            <a:ext cx="4038600" cy="311824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76377"/>
            <a:ext cx="4038600" cy="311824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7BD5B8-B0A8-F34D-9759-19BD2E2079F6}" type="datetime1">
              <a:rPr lang="en-US" smtClean="0"/>
              <a:t>10/1/24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6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50504"/>
            <a:ext cx="8229600" cy="80129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1C1566-47E7-AC4F-9495-F14F2F559345}" type="datetime1">
              <a:rPr lang="en-US" smtClean="0"/>
              <a:t>10/1/24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9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E0F9E1-5B69-3741-9F8B-E85682D4D4C4}" type="datetime1">
              <a:rPr lang="en-US" smtClean="0"/>
              <a:t>10/1/24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8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E823FD-1923-6743-A92A-84ADD0215BC7}" type="datetime1">
              <a:rPr lang="en-US" smtClean="0"/>
              <a:t>10/1/24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0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D7380C-4D20-0D4C-B2F9-EAE9FB3D15BA}" type="datetime1">
              <a:rPr lang="en-US" smtClean="0"/>
              <a:t>10/1/24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5799B5-ABAC-A44C-8A22-2E177DB4EC41}" type="datetime1">
              <a:rPr lang="en-US" smtClean="0"/>
              <a:t>10/1/24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0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675085"/>
            <a:ext cx="8229600" cy="80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2266950"/>
            <a:ext cx="8229600" cy="2327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9B603BD-952A-AD42-A633-E0FB5B3E853D}" type="datetime1">
              <a:rPr lang="en-US" smtClean="0"/>
              <a:t>10/1/24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52194" cy="457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microsoft.com/office/2007/relationships/hdphoto" Target="../media/hdphoto1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naconda.com/anaconda/install/linux/" TargetMode="External"/><Relationship Id="rId2" Type="http://schemas.openxmlformats.org/officeDocument/2006/relationships/hyperlink" Target="https://docs.anaconda.com/anaconda/install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2.jpeg"/><Relationship Id="rId7" Type="http://schemas.openxmlformats.org/officeDocument/2006/relationships/image" Target="../media/image43.png"/><Relationship Id="rId12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11" Type="http://schemas.openxmlformats.org/officeDocument/2006/relationships/image" Target="../media/image39.jpeg"/><Relationship Id="rId5" Type="http://schemas.openxmlformats.org/officeDocument/2006/relationships/image" Target="../media/image37.png"/><Relationship Id="rId10" Type="http://schemas.openxmlformats.org/officeDocument/2006/relationships/image" Target="../media/image46.png"/><Relationship Id="rId4" Type="http://schemas.openxmlformats.org/officeDocument/2006/relationships/image" Target="../media/image36.png"/><Relationship Id="rId9" Type="http://schemas.openxmlformats.org/officeDocument/2006/relationships/image" Target="../media/image4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naconda.com/anaconda/install/linux/" TargetMode="External"/><Relationship Id="rId2" Type="http://schemas.openxmlformats.org/officeDocument/2006/relationships/hyperlink" Target="https://docs.anaconda.com/anaconda/install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://127.0.0.1:8000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neo4j.com/download/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ollama.com/download" TargetMode="Externa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jangoproject.com/" TargetMode="External"/><Relationship Id="rId2" Type="http://schemas.openxmlformats.org/officeDocument/2006/relationships/hyperlink" Target="https://www.w3school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o4j.com/" TargetMode="External"/><Relationship Id="rId5" Type="http://schemas.openxmlformats.org/officeDocument/2006/relationships/hyperlink" Target="https://www.mysql.com/" TargetMode="External"/><Relationship Id="rId4" Type="http://schemas.openxmlformats.org/officeDocument/2006/relationships/hyperlink" Target="https://react.dev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00/" TargetMode="Externa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1128859" y="1616674"/>
            <a:ext cx="6400800" cy="1102519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Building a Knowledge Graph and AI Chatbot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19450"/>
            <a:ext cx="6400800" cy="131445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>
                <a:ea typeface="+mn-ea"/>
              </a:rPr>
              <a:t>Sam Yang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>
                <a:ea typeface="+mn-ea"/>
              </a:rPr>
              <a:t>October 2</a:t>
            </a:r>
            <a:r>
              <a:rPr lang="en-US" baseline="30000" dirty="0">
                <a:ea typeface="+mn-ea"/>
              </a:rPr>
              <a:t>nd</a:t>
            </a:r>
            <a:r>
              <a:rPr lang="en-US" dirty="0">
                <a:ea typeface="+mn-ea"/>
              </a:rPr>
              <a:t>, 2024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ABE696-B9A9-25DD-F0CD-BD9A2514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8C471-B89D-9AD8-09C2-2398F33EF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B4EFC-FC9E-B7E5-FEE9-A82A9BA7D8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44B313C-8B7D-97B4-0FC8-6EB2265A0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First Graph Created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25D60D-B712-199B-CA3B-E269D5258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23" y="1661329"/>
            <a:ext cx="7587962" cy="339548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A7A48C-2961-2ED2-E0C4-755839FDBD8E}"/>
              </a:ext>
            </a:extLst>
          </p:cNvPr>
          <p:cNvCxnSpPr>
            <a:cxnSpLocks/>
          </p:cNvCxnSpPr>
          <p:nvPr/>
        </p:nvCxnSpPr>
        <p:spPr>
          <a:xfrm>
            <a:off x="1577419" y="2856322"/>
            <a:ext cx="0" cy="36122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DF37BAD-93EA-0852-BC10-7B92F4BAF570}"/>
              </a:ext>
            </a:extLst>
          </p:cNvPr>
          <p:cNvSpPr txBox="1"/>
          <p:nvPr/>
        </p:nvSpPr>
        <p:spPr>
          <a:xfrm>
            <a:off x="1162882" y="2471139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node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8E6287-EFC8-16C1-3EF6-C6760E669BDE}"/>
              </a:ext>
            </a:extLst>
          </p:cNvPr>
          <p:cNvCxnSpPr>
            <a:cxnSpLocks/>
          </p:cNvCxnSpPr>
          <p:nvPr/>
        </p:nvCxnSpPr>
        <p:spPr>
          <a:xfrm flipV="1">
            <a:off x="4081807" y="3317806"/>
            <a:ext cx="0" cy="36933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CFF7B45-49A2-51CD-4813-31B4A446C88C}"/>
              </a:ext>
            </a:extLst>
          </p:cNvPr>
          <p:cNvSpPr txBox="1"/>
          <p:nvPr/>
        </p:nvSpPr>
        <p:spPr>
          <a:xfrm>
            <a:off x="3661531" y="3653977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another node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16A746-EF65-1887-358D-350A66E51BCF}"/>
              </a:ext>
            </a:extLst>
          </p:cNvPr>
          <p:cNvCxnSpPr>
            <a:cxnSpLocks/>
          </p:cNvCxnSpPr>
          <p:nvPr/>
        </p:nvCxnSpPr>
        <p:spPr>
          <a:xfrm flipV="1">
            <a:off x="2923880" y="3505416"/>
            <a:ext cx="0" cy="58320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A39B63A-BD09-1326-EEBB-F467E13C88D9}"/>
              </a:ext>
            </a:extLst>
          </p:cNvPr>
          <p:cNvSpPr txBox="1"/>
          <p:nvPr/>
        </p:nvSpPr>
        <p:spPr>
          <a:xfrm>
            <a:off x="2447788" y="4088620"/>
            <a:ext cx="95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edge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A6F75F-8904-AA93-764B-016F74B0D25A}"/>
              </a:ext>
            </a:extLst>
          </p:cNvPr>
          <p:cNvSpPr txBox="1"/>
          <p:nvPr/>
        </p:nvSpPr>
        <p:spPr>
          <a:xfrm>
            <a:off x="375523" y="932226"/>
            <a:ext cx="47735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</a:t>
            </a:r>
            <a:r>
              <a:rPr lang="en-US" b="1" i="1" dirty="0">
                <a:solidFill>
                  <a:srgbClr val="F89767"/>
                </a:solidFill>
              </a:rPr>
              <a:t>no</a:t>
            </a:r>
            <a:r>
              <a:rPr lang="en-US" b="1" i="1" dirty="0">
                <a:solidFill>
                  <a:srgbClr val="C990C0"/>
                </a:solidFill>
              </a:rPr>
              <a:t>de</a:t>
            </a:r>
            <a:r>
              <a:rPr lang="en-US" dirty="0"/>
              <a:t> is an </a:t>
            </a:r>
            <a:r>
              <a:rPr lang="en-US" b="1" i="1" dirty="0">
                <a:solidFill>
                  <a:srgbClr val="C990C0"/>
                </a:solidFill>
              </a:rPr>
              <a:t>ent</a:t>
            </a:r>
            <a:r>
              <a:rPr lang="en-US" b="1" i="1" dirty="0">
                <a:solidFill>
                  <a:srgbClr val="F89767"/>
                </a:solidFill>
              </a:rPr>
              <a:t>ity</a:t>
            </a:r>
            <a:r>
              <a:rPr lang="en-US" dirty="0"/>
              <a:t>, and an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edge</a:t>
            </a:r>
            <a:r>
              <a:rPr lang="en-US" dirty="0"/>
              <a:t> is a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relationship</a:t>
            </a:r>
          </a:p>
          <a:p>
            <a:r>
              <a:rPr lang="en-US" b="1" i="1" dirty="0">
                <a:solidFill>
                  <a:srgbClr val="C990C0"/>
                </a:solidFill>
              </a:rPr>
              <a:t>Neo4j</a:t>
            </a:r>
            <a:r>
              <a:rPr lang="en-US" b="1" i="1" dirty="0"/>
              <a:t>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says</a:t>
            </a:r>
            <a:r>
              <a:rPr lang="en-US" b="1" i="1" dirty="0"/>
              <a:t> </a:t>
            </a:r>
            <a:r>
              <a:rPr lang="en-US" b="1" i="1" dirty="0">
                <a:solidFill>
                  <a:srgbClr val="F89767"/>
                </a:solidFill>
              </a:rPr>
              <a:t>Hello World!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175506-CBAA-F6F7-3FF0-6E40C7CFE722}"/>
              </a:ext>
            </a:extLst>
          </p:cNvPr>
          <p:cNvSpPr txBox="1"/>
          <p:nvPr/>
        </p:nvSpPr>
        <p:spPr>
          <a:xfrm>
            <a:off x="1003462" y="4770257"/>
            <a:ext cx="4416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Now, it is straightforward to see relationships</a:t>
            </a:r>
          </a:p>
        </p:txBody>
      </p:sp>
    </p:spTree>
    <p:extLst>
      <p:ext uri="{BB962C8B-B14F-4D97-AF65-F5344CB8AC3E}">
        <p14:creationId xmlns:p14="http://schemas.microsoft.com/office/powerpoint/2010/main" val="608818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77473-088F-3D16-19D9-A2AC5055B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1B582-8C43-A220-C5FD-DDEA0D72FF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6A0D619-E2A2-6E97-7D04-E4632A765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Larger Graphs</a:t>
            </a:r>
            <a:endParaRPr lang="en-US" dirty="0"/>
          </a:p>
        </p:txBody>
      </p:sp>
      <p:pic>
        <p:nvPicPr>
          <p:cNvPr id="1026" name="Picture 2" descr="A subgraph of the large scale biomedical knowledge graph. We can see... |  Download Scientific Diagram">
            <a:extLst>
              <a:ext uri="{FF2B5EF4-FFF2-40B4-BE49-F238E27FC236}">
                <a16:creationId xmlns:a16="http://schemas.microsoft.com/office/drawing/2014/main" id="{32D9D523-888E-EF78-102D-155C8A7AE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3" y="1977989"/>
            <a:ext cx="1834733" cy="131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emium Photo | Create a knowledge graph image that represents large lan  background">
            <a:extLst>
              <a:ext uri="{FF2B5EF4-FFF2-40B4-BE49-F238E27FC236}">
                <a16:creationId xmlns:a16="http://schemas.microsoft.com/office/drawing/2014/main" id="{FD5F3EC2-8ECE-E6AD-CAD6-38611DACC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921" y="533912"/>
            <a:ext cx="3712118" cy="41645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urn a Harry Potter Book into a Knowledge Graph - Graph Database &amp; Analytics">
            <a:extLst>
              <a:ext uri="{FF2B5EF4-FFF2-40B4-BE49-F238E27FC236}">
                <a16:creationId xmlns:a16="http://schemas.microsoft.com/office/drawing/2014/main" id="{F74A64BA-3689-6E1C-CB6E-358371ACF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736" y="1529279"/>
            <a:ext cx="3542185" cy="1850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23919B-1ADE-E93D-A8AB-3799A03B0CFD}"/>
              </a:ext>
            </a:extLst>
          </p:cNvPr>
          <p:cNvSpPr txBox="1"/>
          <p:nvPr/>
        </p:nvSpPr>
        <p:spPr>
          <a:xfrm>
            <a:off x="667166" y="4068168"/>
            <a:ext cx="3796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longer easy to tell the relationships</a:t>
            </a:r>
          </a:p>
        </p:txBody>
      </p:sp>
    </p:spTree>
    <p:extLst>
      <p:ext uri="{BB962C8B-B14F-4D97-AF65-F5344CB8AC3E}">
        <p14:creationId xmlns:p14="http://schemas.microsoft.com/office/powerpoint/2010/main" val="92067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A7C8A-7354-ED92-ACDD-BBB27C974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86034-2EA7-F5B5-C1C2-21A60E56FA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5A8F843-4477-7739-AA33-FB98F152A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Interact with Graph using AI (Human Language)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FA32646-670B-B389-64F9-7DA61082A224}"/>
              </a:ext>
            </a:extLst>
          </p:cNvPr>
          <p:cNvSpPr/>
          <p:nvPr/>
        </p:nvSpPr>
        <p:spPr>
          <a:xfrm>
            <a:off x="350886" y="1017725"/>
            <a:ext cx="6193410" cy="3958039"/>
          </a:xfrm>
          <a:prstGeom prst="roundRect">
            <a:avLst>
              <a:gd name="adj" fmla="val 2893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627F23E-78B1-D940-A93F-FE021A186E85}"/>
              </a:ext>
            </a:extLst>
          </p:cNvPr>
          <p:cNvSpPr/>
          <p:nvPr/>
        </p:nvSpPr>
        <p:spPr>
          <a:xfrm>
            <a:off x="559554" y="4480920"/>
            <a:ext cx="5841247" cy="36459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       Make a table of this data.</a:t>
            </a:r>
          </a:p>
        </p:txBody>
      </p:sp>
      <p:pic>
        <p:nvPicPr>
          <p:cNvPr id="7" name="Picture 4" descr="Premium Photo | Create a knowledge graph image that represents large lan  background">
            <a:extLst>
              <a:ext uri="{FF2B5EF4-FFF2-40B4-BE49-F238E27FC236}">
                <a16:creationId xmlns:a16="http://schemas.microsoft.com/office/drawing/2014/main" id="{6E6C74B5-1ABB-3C84-2C3C-8D33F74482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2" b="18453"/>
          <a:stretch/>
        </p:blipFill>
        <p:spPr bwMode="auto">
          <a:xfrm>
            <a:off x="927938" y="1740532"/>
            <a:ext cx="1434511" cy="117121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34664-A513-010F-4FF1-EBF2ECF5A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120" y="3420823"/>
            <a:ext cx="1140021" cy="1017819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2D6F489-0CAA-4A36-7180-E3344CD0BBD2}"/>
              </a:ext>
            </a:extLst>
          </p:cNvPr>
          <p:cNvSpPr/>
          <p:nvPr/>
        </p:nvSpPr>
        <p:spPr>
          <a:xfrm>
            <a:off x="4104821" y="1115439"/>
            <a:ext cx="2295980" cy="27150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Show the graph related to phosphorus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33F4C8-6B06-DE3E-E45F-8391967B713A}"/>
              </a:ext>
            </a:extLst>
          </p:cNvPr>
          <p:cNvSpPr txBox="1"/>
          <p:nvPr/>
        </p:nvSpPr>
        <p:spPr>
          <a:xfrm>
            <a:off x="820748" y="1289579"/>
            <a:ext cx="2295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Sure. Here is the graph related to phosphorus  (P):</a:t>
            </a:r>
          </a:p>
        </p:txBody>
      </p:sp>
      <p:pic>
        <p:nvPicPr>
          <p:cNvPr id="25" name="Picture 4" descr="Bard ai Icons, Logos, Symbols – Free Download PNG, SVG">
            <a:extLst>
              <a:ext uri="{FF2B5EF4-FFF2-40B4-BE49-F238E27FC236}">
                <a16:creationId xmlns:a16="http://schemas.microsoft.com/office/drawing/2014/main" id="{A07C9B1A-6CBA-18D1-FAFA-4DA0A60BD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2" y="1332134"/>
            <a:ext cx="261193" cy="26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ree Microphone SVG, PNG Icon, Symbol. Download Image.">
            <a:extLst>
              <a:ext uri="{FF2B5EF4-FFF2-40B4-BE49-F238E27FC236}">
                <a16:creationId xmlns:a16="http://schemas.microsoft.com/office/drawing/2014/main" id="{40D20126-E6D6-010D-0B1A-F013B646F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277" y="4550094"/>
            <a:ext cx="226244" cy="22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ttachment Icon Vector Art, Icons, and Graphics for Free Download">
            <a:extLst>
              <a:ext uri="{FF2B5EF4-FFF2-40B4-BE49-F238E27FC236}">
                <a16:creationId xmlns:a16="http://schemas.microsoft.com/office/drawing/2014/main" id="{99C62D8D-6886-3E62-16FD-6EA2C0097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16732">
            <a:off x="513319" y="4502295"/>
            <a:ext cx="424726" cy="33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Bard ai Icons, Logos, Symbols – Free Download PNG, SVG">
            <a:extLst>
              <a:ext uri="{FF2B5EF4-FFF2-40B4-BE49-F238E27FC236}">
                <a16:creationId xmlns:a16="http://schemas.microsoft.com/office/drawing/2014/main" id="{1C5777E4-FCAF-6F34-EE07-CEA9A6C20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54" y="3091807"/>
            <a:ext cx="261193" cy="26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08CD843-8B43-5B76-B1DE-687F99A8F34B}"/>
              </a:ext>
            </a:extLst>
          </p:cNvPr>
          <p:cNvSpPr/>
          <p:nvPr/>
        </p:nvSpPr>
        <p:spPr>
          <a:xfrm>
            <a:off x="3307797" y="2813799"/>
            <a:ext cx="3093004" cy="271505"/>
          </a:xfrm>
          <a:prstGeom prst="roundRect">
            <a:avLst>
              <a:gd name="adj" fmla="val 4174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solidFill>
                  <a:schemeClr val="tx1"/>
                </a:solidFill>
              </a:rPr>
              <a:t>What materials have phosphorus absorption &gt; 95%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DE9C4C-A53A-23DF-B251-B2C1EC18B694}"/>
              </a:ext>
            </a:extLst>
          </p:cNvPr>
          <p:cNvSpPr txBox="1"/>
          <p:nvPr/>
        </p:nvSpPr>
        <p:spPr>
          <a:xfrm>
            <a:off x="820747" y="3022348"/>
            <a:ext cx="2295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They are La</a:t>
            </a:r>
            <a:r>
              <a:rPr lang="en-US" sz="1000" baseline="-25000" dirty="0"/>
              <a:t>2</a:t>
            </a:r>
            <a:r>
              <a:rPr lang="en-US" sz="1000" dirty="0"/>
              <a:t>O</a:t>
            </a:r>
            <a:r>
              <a:rPr lang="en-US" sz="1000" baseline="-25000" dirty="0"/>
              <a:t>2</a:t>
            </a:r>
            <a:r>
              <a:rPr lang="en-US" sz="1000" dirty="0"/>
              <a:t>CO</a:t>
            </a:r>
            <a:r>
              <a:rPr lang="en-US" sz="1000" baseline="-25000" dirty="0"/>
              <a:t>3</a:t>
            </a:r>
            <a:r>
              <a:rPr lang="en-US" sz="1000" dirty="0"/>
              <a:t>, Ce</a:t>
            </a:r>
            <a:r>
              <a:rPr lang="en-US" sz="1000" baseline="-25000" dirty="0"/>
              <a:t>3</a:t>
            </a:r>
            <a:r>
              <a:rPr lang="en-US" sz="1000" dirty="0"/>
              <a:t>(CO</a:t>
            </a:r>
            <a:r>
              <a:rPr lang="en-US" sz="1000" baseline="-25000" dirty="0"/>
              <a:t>3</a:t>
            </a:r>
            <a:r>
              <a:rPr lang="en-US" sz="1000" dirty="0"/>
              <a:t>)</a:t>
            </a:r>
            <a:r>
              <a:rPr lang="en-US" sz="1000" baseline="-25000" dirty="0"/>
              <a:t>3</a:t>
            </a:r>
            <a:r>
              <a:rPr lang="en-US" sz="1000" dirty="0"/>
              <a:t>, </a:t>
            </a:r>
            <a:r>
              <a:rPr lang="en-US" sz="1000" dirty="0" err="1"/>
              <a:t>ZnO</a:t>
            </a:r>
            <a:r>
              <a:rPr lang="en-US" sz="1000" dirty="0"/>
              <a:t>, Fe</a:t>
            </a:r>
            <a:r>
              <a:rPr lang="en-US" sz="1000" baseline="-25000" dirty="0"/>
              <a:t>2</a:t>
            </a:r>
            <a:r>
              <a:rPr lang="en-US" sz="1000" dirty="0"/>
              <a:t>O</a:t>
            </a:r>
            <a:r>
              <a:rPr lang="en-US" sz="1000" baseline="-25000" dirty="0"/>
              <a:t>3</a:t>
            </a:r>
            <a:r>
              <a:rPr lang="en-US" sz="1000" dirty="0"/>
              <a:t>, etc. Here is the relevant graph: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F7A5795-DFA4-C42D-703B-3B76864F8B7E}"/>
              </a:ext>
            </a:extLst>
          </p:cNvPr>
          <p:cNvSpPr/>
          <p:nvPr/>
        </p:nvSpPr>
        <p:spPr>
          <a:xfrm>
            <a:off x="6075830" y="4557766"/>
            <a:ext cx="210901" cy="2109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0" i="0" dirty="0">
                <a:solidFill>
                  <a:schemeClr val="bg1"/>
                </a:solidFill>
                <a:effectLst/>
                <a:latin typeface="Google Sans"/>
              </a:rPr>
              <a:t>↑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2058" name="Picture 10" descr="Black speaker icon - Free black speaker icons">
            <a:extLst>
              <a:ext uri="{FF2B5EF4-FFF2-40B4-BE49-F238E27FC236}">
                <a16:creationId xmlns:a16="http://schemas.microsoft.com/office/drawing/2014/main" id="{7E3B637C-F7DE-4A09-437D-6D625FC90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816464" y="1502196"/>
            <a:ext cx="127733" cy="12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0" descr="Black speaker icon - Free black speaker icons">
            <a:extLst>
              <a:ext uri="{FF2B5EF4-FFF2-40B4-BE49-F238E27FC236}">
                <a16:creationId xmlns:a16="http://schemas.microsoft.com/office/drawing/2014/main" id="{73131EEA-E96D-99DB-92DE-76D31F328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910086" y="3243724"/>
            <a:ext cx="121550" cy="12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57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5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5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100"/>
                            </p:stCondLst>
                            <p:childTnLst>
                              <p:par>
                                <p:cTn id="4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600"/>
                            </p:stCondLst>
                            <p:childTnLst>
                              <p:par>
                                <p:cTn id="5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9" dur="9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0" dur="91" fill="hold">
                                          <p:stCondLst>
                                            <p:cond delay="91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9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1" decel="50000" autoRev="1" fill="hold">
                                          <p:stCondLst>
                                            <p:cond delay="91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7" fill="hold">
                                          <p:stCondLst>
                                            <p:cond delay="173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1"/>
      <p:bldP spid="27" grpId="0" animBg="1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8FC47-1025-02CF-8794-B695CEE33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A84D2-F63D-5371-7837-5E7EC19B2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Install Anaconda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61E65-8B5B-1EAC-94AF-4D9F6C6099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8DC3BF-54BC-9B1F-057B-3151B9FB747D}"/>
              </a:ext>
            </a:extLst>
          </p:cNvPr>
          <p:cNvSpPr txBox="1"/>
          <p:nvPr/>
        </p:nvSpPr>
        <p:spPr>
          <a:xfrm>
            <a:off x="311700" y="981704"/>
            <a:ext cx="64198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Windows: </a:t>
            </a:r>
            <a:r>
              <a:rPr lang="en-US" dirty="0">
                <a:hlinkClick r:id="rId2"/>
              </a:rPr>
              <a:t>https://docs.anaconda.com/anaconda/install/windows/</a:t>
            </a:r>
          </a:p>
          <a:p>
            <a:r>
              <a:rPr lang="en-US" dirty="0"/>
              <a:t>Mac: </a:t>
            </a:r>
            <a:r>
              <a:rPr lang="en-US" dirty="0">
                <a:hlinkClick r:id="rId2"/>
              </a:rPr>
              <a:t>https://docs.anaconda.com/anaconda/install/mac-os/</a:t>
            </a:r>
          </a:p>
          <a:p>
            <a:r>
              <a:rPr lang="en-US" dirty="0"/>
              <a:t>Linux: </a:t>
            </a:r>
            <a:r>
              <a:rPr lang="en-US" dirty="0">
                <a:hlinkClick r:id="rId3"/>
              </a:rPr>
              <a:t>https://docs.anaconda.com/anaconda/install/linux/</a:t>
            </a:r>
            <a:r>
              <a:rPr lang="en-US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440BE9-3D6F-7E1F-BFFB-224774D6E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53" y="1905034"/>
            <a:ext cx="4339642" cy="310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355BDE-92F8-F40C-843D-F699F9EF9F9C}"/>
              </a:ext>
            </a:extLst>
          </p:cNvPr>
          <p:cNvSpPr txBox="1"/>
          <p:nvPr/>
        </p:nvSpPr>
        <p:spPr>
          <a:xfrm>
            <a:off x="5063124" y="2499803"/>
            <a:ext cx="362231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Anaconda is an open-source distribution of the Python and R programming languages for data science that simplifies package management and deployment.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561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9895C-F0C3-4956-9BCD-43C50A0AF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14C3EC-9E46-7E44-9F58-9B217824C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28" y="1080097"/>
            <a:ext cx="4193172" cy="40634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775CA7-34DD-C76B-F9C7-85EE58C19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a Virtual Environment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970E3-D44C-8A42-E47F-87E4658676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274251-0835-A599-30D5-EB293492042B}"/>
              </a:ext>
            </a:extLst>
          </p:cNvPr>
          <p:cNvCxnSpPr>
            <a:cxnSpLocks/>
          </p:cNvCxnSpPr>
          <p:nvPr/>
        </p:nvCxnSpPr>
        <p:spPr>
          <a:xfrm flipH="1">
            <a:off x="1399656" y="4746109"/>
            <a:ext cx="309513" cy="2278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2C3D62-6370-7A1A-AF18-43D293FAA6CD}"/>
              </a:ext>
            </a:extLst>
          </p:cNvPr>
          <p:cNvCxnSpPr>
            <a:cxnSpLocks/>
          </p:cNvCxnSpPr>
          <p:nvPr/>
        </p:nvCxnSpPr>
        <p:spPr>
          <a:xfrm flipH="1">
            <a:off x="1709169" y="2457842"/>
            <a:ext cx="309513" cy="2278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7F8640F-2DCE-3B03-91F1-C645F064533E}"/>
              </a:ext>
            </a:extLst>
          </p:cNvPr>
          <p:cNvCxnSpPr>
            <a:cxnSpLocks/>
          </p:cNvCxnSpPr>
          <p:nvPr/>
        </p:nvCxnSpPr>
        <p:spPr>
          <a:xfrm flipH="1">
            <a:off x="781472" y="1474913"/>
            <a:ext cx="309513" cy="2278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110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C06B9-618F-FF42-71EC-8880DB405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F4BA53-5240-838E-B915-B440DFE10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572" y="1722936"/>
            <a:ext cx="1663700" cy="1866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2D2B2C-9FEE-6825-A56F-1D5D67398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Install &amp; Launch VS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C5EB5-4437-F479-9B16-5D166E4669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1F8F36-7757-2519-3C43-2F0780960106}"/>
              </a:ext>
            </a:extLst>
          </p:cNvPr>
          <p:cNvSpPr txBox="1"/>
          <p:nvPr/>
        </p:nvSpPr>
        <p:spPr>
          <a:xfrm>
            <a:off x="431074" y="1185665"/>
            <a:ext cx="2469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Install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AEB53E-99A7-FA81-F1CC-8F4EA94C40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023"/>
          <a:stretch/>
        </p:blipFill>
        <p:spPr>
          <a:xfrm>
            <a:off x="431074" y="1593663"/>
            <a:ext cx="5205680" cy="301155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FA4F2FE-5028-D718-9835-556E3EAB43D8}"/>
              </a:ext>
            </a:extLst>
          </p:cNvPr>
          <p:cNvCxnSpPr>
            <a:cxnSpLocks/>
          </p:cNvCxnSpPr>
          <p:nvPr/>
        </p:nvCxnSpPr>
        <p:spPr>
          <a:xfrm flipH="1">
            <a:off x="1215593" y="2612655"/>
            <a:ext cx="309513" cy="2278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4E5919C-70D9-5BF6-F804-FFE09BA3537C}"/>
              </a:ext>
            </a:extLst>
          </p:cNvPr>
          <p:cNvSpPr txBox="1"/>
          <p:nvPr/>
        </p:nvSpPr>
        <p:spPr>
          <a:xfrm>
            <a:off x="6465606" y="1047165"/>
            <a:ext cx="2281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Launch VS Code to </a:t>
            </a:r>
          </a:p>
          <a:p>
            <a:r>
              <a:rPr lang="en-US" dirty="0"/>
              <a:t>Run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925E72B-3F74-D04C-20B0-D5FA50F3D9DA}"/>
              </a:ext>
            </a:extLst>
          </p:cNvPr>
          <p:cNvCxnSpPr>
            <a:cxnSpLocks/>
          </p:cNvCxnSpPr>
          <p:nvPr/>
        </p:nvCxnSpPr>
        <p:spPr>
          <a:xfrm flipH="1">
            <a:off x="7678992" y="3099441"/>
            <a:ext cx="309513" cy="2278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BE95ADD-4D84-380C-8A7F-5246FBEA0D8A}"/>
              </a:ext>
            </a:extLst>
          </p:cNvPr>
          <p:cNvSpPr/>
          <p:nvPr/>
        </p:nvSpPr>
        <p:spPr>
          <a:xfrm>
            <a:off x="5904411" y="2694487"/>
            <a:ext cx="287383" cy="51886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644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4F2C7-2C76-A39C-4A77-C67EEF5C4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6D569-94B5-0758-4EFD-E93F77C06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Simple Example (Run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Notebook)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55D6F2-23E8-9932-9588-37148ECEA1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98A4C7-BD46-3F2D-4022-89AF99CA3ABD}"/>
              </a:ext>
            </a:extLst>
          </p:cNvPr>
          <p:cNvSpPr txBox="1"/>
          <p:nvPr/>
        </p:nvSpPr>
        <p:spPr>
          <a:xfrm>
            <a:off x="366932" y="1354619"/>
            <a:ext cx="2357857" cy="3308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 err="1"/>
              <a:t>Friends.txt</a:t>
            </a:r>
            <a:r>
              <a:rPr lang="en-US" sz="1100" b="1" dirty="0"/>
              <a:t> </a:t>
            </a:r>
            <a:r>
              <a:rPr lang="en-US" sz="1100" dirty="0"/>
              <a:t>in the</a:t>
            </a:r>
            <a:r>
              <a:rPr lang="en-US" sz="1100" b="1" dirty="0"/>
              <a:t> data </a:t>
            </a:r>
            <a:r>
              <a:rPr lang="en-US" sz="1100" dirty="0"/>
              <a:t>folder</a:t>
            </a:r>
          </a:p>
          <a:p>
            <a:endParaRPr lang="en-US" sz="1100" dirty="0"/>
          </a:p>
          <a:p>
            <a:r>
              <a:rPr lang="en-US" sz="1100" dirty="0"/>
              <a:t>Bob is Alice's friend since 2020</a:t>
            </a:r>
          </a:p>
          <a:p>
            <a:r>
              <a:rPr lang="en-US" sz="1100" dirty="0"/>
              <a:t>Alice is Bob's friend since 2020</a:t>
            </a:r>
          </a:p>
          <a:p>
            <a:r>
              <a:rPr lang="en-US" sz="1100" dirty="0"/>
              <a:t>There is a place called Paris</a:t>
            </a:r>
          </a:p>
          <a:p>
            <a:r>
              <a:rPr lang="en-US" sz="1100" dirty="0"/>
              <a:t>Bob lives in Paris since 2018</a:t>
            </a:r>
          </a:p>
          <a:p>
            <a:r>
              <a:rPr lang="en-US" sz="1100" dirty="0"/>
              <a:t>Bob is 25 years old</a:t>
            </a:r>
          </a:p>
          <a:p>
            <a:r>
              <a:rPr lang="en-US" sz="1100" dirty="0"/>
              <a:t>There is a place called London</a:t>
            </a:r>
          </a:p>
          <a:p>
            <a:r>
              <a:rPr lang="en-US" sz="1100" dirty="0"/>
              <a:t>Alice lives London</a:t>
            </a:r>
          </a:p>
          <a:p>
            <a:r>
              <a:rPr lang="en-US" sz="1100" dirty="0"/>
              <a:t>Alice 30 years old</a:t>
            </a:r>
          </a:p>
          <a:p>
            <a:r>
              <a:rPr lang="en-US" sz="1100" dirty="0"/>
              <a:t>Bob is Joe's friend</a:t>
            </a:r>
          </a:p>
          <a:p>
            <a:r>
              <a:rPr lang="en-US" sz="1100" dirty="0"/>
              <a:t>Joe is Bob's friend</a:t>
            </a:r>
          </a:p>
          <a:p>
            <a:r>
              <a:rPr lang="en-US" sz="1100" dirty="0"/>
              <a:t>There is a place called New York</a:t>
            </a:r>
          </a:p>
          <a:p>
            <a:r>
              <a:rPr lang="en-US" sz="1100" dirty="0"/>
              <a:t>Joe lives in New York</a:t>
            </a:r>
          </a:p>
          <a:p>
            <a:r>
              <a:rPr lang="en-US" sz="1100" dirty="0"/>
              <a:t>Joe is 28 years old</a:t>
            </a:r>
          </a:p>
          <a:p>
            <a:r>
              <a:rPr lang="en-US" sz="1100" dirty="0"/>
              <a:t>Bob is Jack's friend</a:t>
            </a:r>
          </a:p>
          <a:p>
            <a:r>
              <a:rPr lang="en-US" sz="1100" dirty="0"/>
              <a:t>Jack is Bob's friend</a:t>
            </a:r>
          </a:p>
          <a:p>
            <a:r>
              <a:rPr lang="en-US" sz="1100" dirty="0"/>
              <a:t>Jack lives in New York</a:t>
            </a:r>
          </a:p>
          <a:p>
            <a:r>
              <a:rPr lang="en-US" sz="1100" dirty="0"/>
              <a:t>Jack is 18 years old</a:t>
            </a:r>
          </a:p>
        </p:txBody>
      </p:sp>
      <p:pic>
        <p:nvPicPr>
          <p:cNvPr id="23" name="Picture 22" descr="A diagram of a group of people&#10;&#10;Description automatically generated">
            <a:extLst>
              <a:ext uri="{FF2B5EF4-FFF2-40B4-BE49-F238E27FC236}">
                <a16:creationId xmlns:a16="http://schemas.microsoft.com/office/drawing/2014/main" id="{B6A5AD96-B3C3-9BB7-625C-795158AF7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610" y="1914587"/>
            <a:ext cx="4056522" cy="278388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B399515-224F-D13D-F371-6D7A80F53CE6}"/>
              </a:ext>
            </a:extLst>
          </p:cNvPr>
          <p:cNvSpPr txBox="1"/>
          <p:nvPr/>
        </p:nvSpPr>
        <p:spPr>
          <a:xfrm>
            <a:off x="3559409" y="977511"/>
            <a:ext cx="261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</a:t>
            </a:r>
            <a:r>
              <a:rPr lang="en-US" b="1" i="1" dirty="0" err="1"/>
              <a:t>Graph_OpenAI.ipynb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4178646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25371-F8F4-51D4-C476-629378FFA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7AC09-B3F0-8544-EA41-40FD9F665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Another Example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3833D-4CD5-3463-6AD0-F670773FD5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3" name="Picture 2" descr="A table of chemical values&#10;&#10;Description automatically generated with medium confidence">
            <a:extLst>
              <a:ext uri="{FF2B5EF4-FFF2-40B4-BE49-F238E27FC236}">
                <a16:creationId xmlns:a16="http://schemas.microsoft.com/office/drawing/2014/main" id="{3C91CACE-D747-261F-FDD1-9A96F6290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428" y="1721771"/>
            <a:ext cx="2635644" cy="2185077"/>
          </a:xfrm>
          <a:prstGeom prst="rect">
            <a:avLst/>
          </a:prstGeom>
        </p:spPr>
      </p:pic>
      <p:pic>
        <p:nvPicPr>
          <p:cNvPr id="5" name="Picture 4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015D8B14-8139-67C4-5CEF-E6CDAB0A3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38" y="1698294"/>
            <a:ext cx="2730740" cy="2237400"/>
          </a:xfrm>
          <a:prstGeom prst="rect">
            <a:avLst/>
          </a:prstGeom>
        </p:spPr>
      </p:pic>
      <p:pic>
        <p:nvPicPr>
          <p:cNvPr id="6" name="Picture 5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536DA93D-524E-0F73-C5A9-4C0F55CB9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596" y="1717912"/>
            <a:ext cx="2285523" cy="22177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120E91-0810-F527-03CA-76DE4B9D8205}"/>
              </a:ext>
            </a:extLst>
          </p:cNvPr>
          <p:cNvSpPr txBox="1"/>
          <p:nvPr/>
        </p:nvSpPr>
        <p:spPr>
          <a:xfrm>
            <a:off x="219767" y="1129191"/>
            <a:ext cx="6408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Experimental data of 4 materials’ phosphorus absorption capacity:</a:t>
            </a:r>
          </a:p>
        </p:txBody>
      </p:sp>
    </p:spTree>
    <p:extLst>
      <p:ext uri="{BB962C8B-B14F-4D97-AF65-F5344CB8AC3E}">
        <p14:creationId xmlns:p14="http://schemas.microsoft.com/office/powerpoint/2010/main" val="96194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C822A-8AAF-5D9B-4DD3-8CB154506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E99A1-A02F-F1D2-EB06-9432FE5BB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 to Neo4j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8F324-7241-67C0-4E8A-0C6D41A167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241C30-00F0-3B26-4F5F-201F49BF07D0}"/>
              </a:ext>
            </a:extLst>
          </p:cNvPr>
          <p:cNvSpPr txBox="1"/>
          <p:nvPr/>
        </p:nvSpPr>
        <p:spPr>
          <a:xfrm rot="16200000">
            <a:off x="8699984" y="-4259196"/>
            <a:ext cx="673582" cy="110953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m:Materials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{name: 'Materials'})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bc:Material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{name: 'BC'})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fcbc:Material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{name: 'FCBC'})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zcbc:Material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{name: 'ZCBC'})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lcbc:Material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{name: 'LCBC'})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)-[:PART_OF]-&gt;(m)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)-[:PART_OF]-&gt;(m)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zcbc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)-[:PART_OF]-&gt;(m)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)-[:PART_OF]-&gt;(m)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(p1:PRemoval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17,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}]-&gt;(p1)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(p2:PRemoval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17,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}]-&gt;(p2)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(p3:PRemoval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7,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}]-&gt;(p3)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(p4:PRemoval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37,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9,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}]-&gt;(p4)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(p5:PRemoval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11,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}]-&gt;(p5)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(p6:PRemoval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49,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}]-&gt;(p6)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(p7:PRemoval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32,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}]-&gt;(p7)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(p8:PRemoval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7,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}]-&gt;(p8)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(p9:PRemoval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27,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9,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}]-&gt;(p9)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(p10:PRemoval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11,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}]-&gt;(p10)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(p11:PRemoval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60,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zcbc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}]-&gt;(p11)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(p12:PRemoval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60,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zcbc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}]-&gt;(p12)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(p13:PRemoval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65,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zcbc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7,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}]-&gt;(p13)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(p14:PRemoval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55,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zcbc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9,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}]-&gt;(p14)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(p15:PRemoval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48,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zcbc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11,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}]-&gt;(p15)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(p16:PRemoval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132,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}]-&gt;(p16)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(p17:PRemoval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122,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}]-&gt;(p17)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(p18:PRemoval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100,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7,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}]-&gt;(p18)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(p19:PRemoval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75,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9,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}]-&gt;(p19)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(p20:PRemoval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62,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11,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}]-&gt;(p20)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(p21:PRemoval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}]-&gt;(p21)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(p22:PRemoval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50,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}]-&gt;(p22)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(p23:PRemoval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14,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}]-&gt;(p23)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(p24:PRemoval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16,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}]-&gt;(p24)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(p25:PRemoval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17,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}]-&gt;(p25)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(p26:PRemoval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30,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600,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}]-&gt;(p26)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(p27:PRemoval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}]-&gt;(p27)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(p28:PRemoval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50,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}]-&gt;(p28)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(p29:PRemoval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17,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}]-&gt;(p29)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(p30:PRemoval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21,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}]-&gt;(p30)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(p31:PRemoval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}]-&gt;(p31)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(p32:PRemoval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38,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600,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}]-&gt;(p32)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(p33:PRemoval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zcbc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}]-&gt;(p33)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(p34:PRemoval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21,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zcbc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50,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}]-&gt;(p34)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(p35:PRemoval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48,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zcbc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}]-&gt;(p35)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(p36:PRemoval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60,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zcbc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}]-&gt;(p36)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(p37:PRemoval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75,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zcbc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}]-&gt;(p37)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(p38:PRemoval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81,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zcbc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600,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}]-&gt;(p38)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(p39:PRemoval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}]-&gt;(p39)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(p40:PRemoval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21,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50,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}]-&gt;(p40)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(p41:PRemoval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48,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}]-&gt;(p41)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(p42:PRemoval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97,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}]-&gt;(p42)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(p43:PRemoval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127,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}]-&gt;(p43)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(p44:PRemoval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137,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600,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}]-&gt;(p44)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(p45:PRemoval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0.5,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}]-&gt;(p45)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(p46:PRemoval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}]-&gt;(p46)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(p47:PRemoval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17,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}]-&gt;(p47)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(p48:PRemoval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16,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}]-&gt;(p48)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(p49:PRemoval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16,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}]-&gt;(p49)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(p50:PRemoval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115,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0.5,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}]-&gt;(p50)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(p51:PRemoval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70,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}]-&gt;(p51)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(p52:PRemoval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}]-&gt;(p52)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(p53:PRemoval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30,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}]-&gt;(p53)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(p54:PRemoval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}]-&gt;(p54)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(p55:PRemoval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161,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zcbc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0.5,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}]-&gt;(p55)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(p56:PRemoval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100,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zcbc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}]-&gt;(p56)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(p57:PRemoval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75,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zcbc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}]-&gt;(p57)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(p58:PRemoval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65,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zcbc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}]-&gt;(p58)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(p59:PRemoval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50,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zcbc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}]-&gt;(p59)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(p60:PRemoval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170,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0.5,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}]-&gt;(p60)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(p61:PRemoval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140,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}]-&gt;(p61)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(p62:PRemoval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125,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}]-&gt;(p62)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(p63:PRemoval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120,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}]-&gt;(p63)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(p64:PRemoval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90,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}]-&gt;(p64)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784B85-4075-9945-F236-5DF01AE55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2059321"/>
            <a:ext cx="4703890" cy="21698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C7169B-7EFD-5E0D-C384-36C6DF54CA96}"/>
              </a:ext>
            </a:extLst>
          </p:cNvPr>
          <p:cNvSpPr txBox="1"/>
          <p:nvPr/>
        </p:nvSpPr>
        <p:spPr>
          <a:xfrm>
            <a:off x="326571" y="1103811"/>
            <a:ext cx="2838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Copy the Cypher code to </a:t>
            </a:r>
          </a:p>
          <a:p>
            <a:r>
              <a:rPr lang="en-US" b="1" dirty="0"/>
              <a:t>Neo4j Browser </a:t>
            </a:r>
            <a:r>
              <a:rPr lang="en-US" dirty="0"/>
              <a:t>and execute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C2F12D-F6B5-356C-0611-BA280E936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558" y="2059321"/>
            <a:ext cx="2628900" cy="2051050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BF0B9DE6-AFC6-0444-EA53-B8B4FFC147CF}"/>
              </a:ext>
            </a:extLst>
          </p:cNvPr>
          <p:cNvSpPr/>
          <p:nvPr/>
        </p:nvSpPr>
        <p:spPr>
          <a:xfrm>
            <a:off x="5254129" y="2756263"/>
            <a:ext cx="267788" cy="49638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0FCF85-250A-61B7-69BD-3626505CACA4}"/>
              </a:ext>
            </a:extLst>
          </p:cNvPr>
          <p:cNvCxnSpPr>
            <a:cxnSpLocks/>
          </p:cNvCxnSpPr>
          <p:nvPr/>
        </p:nvCxnSpPr>
        <p:spPr>
          <a:xfrm flipH="1">
            <a:off x="4511672" y="2131928"/>
            <a:ext cx="309513" cy="2278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73ABA5A-A00E-DACD-A392-D007D7C1389A}"/>
              </a:ext>
            </a:extLst>
          </p:cNvPr>
          <p:cNvCxnSpPr/>
          <p:nvPr/>
        </p:nvCxnSpPr>
        <p:spPr>
          <a:xfrm flipH="1">
            <a:off x="2712515" y="1625268"/>
            <a:ext cx="963496" cy="68834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EA5CACC-2275-02FB-B098-9642274DBBAD}"/>
              </a:ext>
            </a:extLst>
          </p:cNvPr>
          <p:cNvSpPr txBox="1"/>
          <p:nvPr/>
        </p:nvSpPr>
        <p:spPr>
          <a:xfrm>
            <a:off x="1534500" y="1720066"/>
            <a:ext cx="1566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Neo4j Browser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C47877-9AC9-B0FA-6C6E-847F094E485D}"/>
              </a:ext>
            </a:extLst>
          </p:cNvPr>
          <p:cNvSpPr txBox="1"/>
          <p:nvPr/>
        </p:nvSpPr>
        <p:spPr>
          <a:xfrm>
            <a:off x="6159927" y="1689989"/>
            <a:ext cx="1861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 of the Data</a:t>
            </a:r>
          </a:p>
        </p:txBody>
      </p:sp>
    </p:spTree>
    <p:extLst>
      <p:ext uri="{BB962C8B-B14F-4D97-AF65-F5344CB8AC3E}">
        <p14:creationId xmlns:p14="http://schemas.microsoft.com/office/powerpoint/2010/main" val="2006572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5F412-032E-8975-62F5-B9A2F4C6C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9C70D-942C-4BEB-CD14-98EC0285E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Back to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Notebook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D6CF9-2AA7-3963-32AB-A5D846B411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D3C640-2C5B-27A3-65C6-52C12145BFC6}"/>
              </a:ext>
            </a:extLst>
          </p:cNvPr>
          <p:cNvSpPr txBox="1"/>
          <p:nvPr/>
        </p:nvSpPr>
        <p:spPr>
          <a:xfrm>
            <a:off x="417310" y="1098507"/>
            <a:ext cx="4941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Only</a:t>
            </a:r>
            <a:r>
              <a:rPr lang="en-US" dirty="0"/>
              <a:t> execute </a:t>
            </a:r>
            <a:r>
              <a:rPr lang="en-US" dirty="0" err="1"/>
              <a:t>showGraph</a:t>
            </a:r>
            <a:r>
              <a:rPr lang="en-US" dirty="0"/>
              <a:t> block to check the graph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DD05C5-F309-2973-1B1F-9B51C5A93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64" y="1467839"/>
            <a:ext cx="4775200" cy="1346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1E65AC-FC52-086C-93C7-B2B72D5B3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106" y="559844"/>
            <a:ext cx="3096584" cy="2484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8993F1-11FC-255D-6762-D6DE3093F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92" y="3710668"/>
            <a:ext cx="2882900" cy="584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CE9CEF2-F831-66E9-33F5-19D629B3DB19}"/>
              </a:ext>
            </a:extLst>
          </p:cNvPr>
          <p:cNvSpPr txBox="1"/>
          <p:nvPr/>
        </p:nvSpPr>
        <p:spPr>
          <a:xfrm>
            <a:off x="417310" y="2972004"/>
            <a:ext cx="156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Ask questions: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ABE78F8-DFDC-343F-FF4F-E78E62F31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9565" y="3341336"/>
            <a:ext cx="2882900" cy="1574800"/>
          </a:xfrm>
          <a:prstGeom prst="rect">
            <a:avLst/>
          </a:prstGeom>
        </p:spPr>
      </p:pic>
      <p:pic>
        <p:nvPicPr>
          <p:cNvPr id="18" name="Picture 17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7599849B-A147-EFB6-0C6A-B49D7A57DA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6895" y="3062452"/>
            <a:ext cx="2539913" cy="208104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71F1B8-7D8A-E8D4-DAB2-EA248239DD4D}"/>
              </a:ext>
            </a:extLst>
          </p:cNvPr>
          <p:cNvCxnSpPr>
            <a:cxnSpLocks/>
          </p:cNvCxnSpPr>
          <p:nvPr/>
        </p:nvCxnSpPr>
        <p:spPr>
          <a:xfrm flipH="1">
            <a:off x="5893802" y="4470660"/>
            <a:ext cx="309513" cy="2278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B817AB3-EA77-F0F6-9A05-026205F1455F}"/>
              </a:ext>
            </a:extLst>
          </p:cNvPr>
          <p:cNvCxnSpPr>
            <a:cxnSpLocks/>
          </p:cNvCxnSpPr>
          <p:nvPr/>
        </p:nvCxnSpPr>
        <p:spPr>
          <a:xfrm flipH="1">
            <a:off x="8233271" y="4455543"/>
            <a:ext cx="309513" cy="2278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8709CEB-7BDB-3185-D12A-BAC203BDB402}"/>
              </a:ext>
            </a:extLst>
          </p:cNvPr>
          <p:cNvSpPr txBox="1"/>
          <p:nvPr/>
        </p:nvSpPr>
        <p:spPr>
          <a:xfrm>
            <a:off x="3298272" y="2972004"/>
            <a:ext cx="968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Answer: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644DDB-F91B-1FAA-1A73-6CD785AA2977}"/>
              </a:ext>
            </a:extLst>
          </p:cNvPr>
          <p:cNvSpPr txBox="1"/>
          <p:nvPr/>
        </p:nvSpPr>
        <p:spPr>
          <a:xfrm>
            <a:off x="350818" y="3341336"/>
            <a:ext cx="2407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Only</a:t>
            </a:r>
            <a:r>
              <a:rPr lang="en-US" dirty="0"/>
              <a:t> execute this block:</a:t>
            </a:r>
          </a:p>
        </p:txBody>
      </p:sp>
    </p:spTree>
    <p:extLst>
      <p:ext uri="{BB962C8B-B14F-4D97-AF65-F5344CB8AC3E}">
        <p14:creationId xmlns:p14="http://schemas.microsoft.com/office/powerpoint/2010/main" val="2251843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9316F-4F43-54B1-66AF-44F09579C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CEA6E-CC0A-DC11-5966-0C3678F5B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40807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Interact with Graph using AI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EC65AB-162E-A779-3988-DC2F038A1B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727867-D0D9-7FCC-A71C-9A99348DD0A0}"/>
              </a:ext>
            </a:extLst>
          </p:cNvPr>
          <p:cNvSpPr txBox="1"/>
          <p:nvPr/>
        </p:nvSpPr>
        <p:spPr>
          <a:xfrm>
            <a:off x="444125" y="1129001"/>
            <a:ext cx="4952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Convert unstructured text to structured graph</a:t>
            </a:r>
          </a:p>
          <a:p>
            <a:r>
              <a:rPr lang="en-US" dirty="0"/>
              <a:t>Ask questions using natural language (e.g., English)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8AA2EF-FE1D-62BD-08EA-780AA90E696D}"/>
              </a:ext>
            </a:extLst>
          </p:cNvPr>
          <p:cNvSpPr txBox="1"/>
          <p:nvPr/>
        </p:nvSpPr>
        <p:spPr>
          <a:xfrm>
            <a:off x="3763744" y="2571750"/>
            <a:ext cx="6062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+</a:t>
            </a:r>
          </a:p>
        </p:txBody>
      </p:sp>
      <p:pic>
        <p:nvPicPr>
          <p:cNvPr id="3076" name="Picture 4" descr="Category:Neo4j - Wikimedia Commons">
            <a:extLst>
              <a:ext uri="{FF2B5EF4-FFF2-40B4-BE49-F238E27FC236}">
                <a16:creationId xmlns:a16="http://schemas.microsoft.com/office/drawing/2014/main" id="{57CA5609-5F0A-B4F3-3DD3-C43DEFD35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42" y="2635433"/>
            <a:ext cx="2626942" cy="98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elcome to Jupyter | by Project Jupyter | Jupyter Blog">
            <a:extLst>
              <a:ext uri="{FF2B5EF4-FFF2-40B4-BE49-F238E27FC236}">
                <a16:creationId xmlns:a16="http://schemas.microsoft.com/office/drawing/2014/main" id="{D0771951-F2F0-BE8E-E7DB-39F416A29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47" y="2635433"/>
            <a:ext cx="3660455" cy="98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B9B476-DFF2-838F-9544-61803113DF3C}"/>
              </a:ext>
            </a:extLst>
          </p:cNvPr>
          <p:cNvSpPr txBox="1"/>
          <p:nvPr/>
        </p:nvSpPr>
        <p:spPr>
          <a:xfrm>
            <a:off x="1233892" y="2202418"/>
            <a:ext cx="168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 Database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6B4D08-9E6C-EFC0-9C30-AE8D3FBDBC58}"/>
              </a:ext>
            </a:extLst>
          </p:cNvPr>
          <p:cNvSpPr txBox="1"/>
          <p:nvPr/>
        </p:nvSpPr>
        <p:spPr>
          <a:xfrm>
            <a:off x="5955469" y="2222187"/>
            <a:ext cx="163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Execute Python</a:t>
            </a:r>
          </a:p>
        </p:txBody>
      </p:sp>
    </p:spTree>
    <p:extLst>
      <p:ext uri="{BB962C8B-B14F-4D97-AF65-F5344CB8AC3E}">
        <p14:creationId xmlns:p14="http://schemas.microsoft.com/office/powerpoint/2010/main" val="100583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49490-38FE-0A46-C128-5F3C060A9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BB5C3-EA2A-BE7F-6E1A-5A214DA47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Run with Local LLM instead of OPENAI API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5BB01-12D1-C69F-A581-F676054FFF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8" name="Picture 8" descr="Ollama, una inteligencia artificial gratis y sin internet. ⋆ Tech Is Life">
            <a:extLst>
              <a:ext uri="{FF2B5EF4-FFF2-40B4-BE49-F238E27FC236}">
                <a16:creationId xmlns:a16="http://schemas.microsoft.com/office/drawing/2014/main" id="{4FC07853-15F4-37B7-E98F-E554C3069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620" y="1947868"/>
            <a:ext cx="3038198" cy="170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Top 5 Large Language Models | 2023 - PyCodeMates">
            <a:extLst>
              <a:ext uri="{FF2B5EF4-FFF2-40B4-BE49-F238E27FC236}">
                <a16:creationId xmlns:a16="http://schemas.microsoft.com/office/drawing/2014/main" id="{7B7A04B3-31FE-8BA5-FE2E-35A568C5C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792" y="1073281"/>
            <a:ext cx="1409592" cy="79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>
            <a:extLst>
              <a:ext uri="{FF2B5EF4-FFF2-40B4-BE49-F238E27FC236}">
                <a16:creationId xmlns:a16="http://schemas.microsoft.com/office/drawing/2014/main" id="{8D050924-6801-2282-011E-330E7A409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899" y="3614188"/>
            <a:ext cx="1369733" cy="50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2" descr="Mistral's open source approach: a breath of fresh air to AI ...">
            <a:extLst>
              <a:ext uri="{FF2B5EF4-FFF2-40B4-BE49-F238E27FC236}">
                <a16:creationId xmlns:a16="http://schemas.microsoft.com/office/drawing/2014/main" id="{6CBCA1C6-A039-CCBB-E8B4-D5CEB1EDD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69" y="2202385"/>
            <a:ext cx="1238512" cy="73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4" descr="GitHub - QwenLM/Qwen: The official repo of Qwen (通义千问 ...">
            <a:extLst>
              <a:ext uri="{FF2B5EF4-FFF2-40B4-BE49-F238E27FC236}">
                <a16:creationId xmlns:a16="http://schemas.microsoft.com/office/drawing/2014/main" id="{B957B3E4-4C96-ADE0-F360-5298FF556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384" y="3600541"/>
            <a:ext cx="1331424" cy="39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BBA3AC8-3FFF-D60D-A291-195F37B6338A}"/>
              </a:ext>
            </a:extLst>
          </p:cNvPr>
          <p:cNvSpPr txBox="1"/>
          <p:nvPr/>
        </p:nvSpPr>
        <p:spPr>
          <a:xfrm>
            <a:off x="3763744" y="2571750"/>
            <a:ext cx="6062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+</a:t>
            </a:r>
          </a:p>
        </p:txBody>
      </p:sp>
      <p:pic>
        <p:nvPicPr>
          <p:cNvPr id="16" name="Picture 4" descr="Category:Neo4j - Wikimedia Commons">
            <a:extLst>
              <a:ext uri="{FF2B5EF4-FFF2-40B4-BE49-F238E27FC236}">
                <a16:creationId xmlns:a16="http://schemas.microsoft.com/office/drawing/2014/main" id="{1709B811-9DD1-896F-447C-7B7BF8482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42" y="2635433"/>
            <a:ext cx="2626942" cy="98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073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2F64F-A56D-E5B7-E9BD-27A9A2ED4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EB059-5384-D8B7-F091-F2FE4859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96330"/>
            <a:ext cx="8229600" cy="801290"/>
          </a:xfrm>
        </p:spPr>
        <p:txBody>
          <a:bodyPr/>
          <a:lstStyle/>
          <a:p>
            <a:r>
              <a:rPr lang="en-US" dirty="0"/>
              <a:t>Advanced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4E7D0-DBDC-29F2-6311-BF005FE68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47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0018B-9E07-A905-5628-7FEAD6967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116F3-C88F-9E50-5882-C904B8116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40807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Build a Web App for the Chatbot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E52FB1-2092-5F7C-344C-1CA899F151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609FA6-6879-B60E-2896-25F96D8FF6F2}"/>
              </a:ext>
            </a:extLst>
          </p:cNvPr>
          <p:cNvSpPr txBox="1"/>
          <p:nvPr/>
        </p:nvSpPr>
        <p:spPr>
          <a:xfrm>
            <a:off x="556181" y="1093509"/>
            <a:ext cx="38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 a web-based AI-powered chatbot</a:t>
            </a:r>
          </a:p>
        </p:txBody>
      </p:sp>
      <p:pic>
        <p:nvPicPr>
          <p:cNvPr id="7" name="Picture 2" descr="Python - Django - Inspector">
            <a:extLst>
              <a:ext uri="{FF2B5EF4-FFF2-40B4-BE49-F238E27FC236}">
                <a16:creationId xmlns:a16="http://schemas.microsoft.com/office/drawing/2014/main" id="{21C92BBF-DDF8-7671-AFD6-DDD3DC279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546" y="2167790"/>
            <a:ext cx="3364291" cy="110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YouTube logo: a history | Creative Bloq">
            <a:extLst>
              <a:ext uri="{FF2B5EF4-FFF2-40B4-BE49-F238E27FC236}">
                <a16:creationId xmlns:a16="http://schemas.microsoft.com/office/drawing/2014/main" id="{58B8865E-80D7-BF56-45A9-128192AA5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465" y="3528598"/>
            <a:ext cx="1331424" cy="74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llama, una inteligencia artificial gratis y sin internet. ⋆ Tech Is Life">
            <a:extLst>
              <a:ext uri="{FF2B5EF4-FFF2-40B4-BE49-F238E27FC236}">
                <a16:creationId xmlns:a16="http://schemas.microsoft.com/office/drawing/2014/main" id="{511BA014-E33C-9A78-C583-1D2B327BD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620" y="1947868"/>
            <a:ext cx="3038198" cy="170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op 5 Large Language Models | 2023 - PyCodeMates">
            <a:extLst>
              <a:ext uri="{FF2B5EF4-FFF2-40B4-BE49-F238E27FC236}">
                <a16:creationId xmlns:a16="http://schemas.microsoft.com/office/drawing/2014/main" id="{BBF0AB81-77EE-C217-4EED-2D54AAAC0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792" y="1073281"/>
            <a:ext cx="1409592" cy="79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884398A-BFB1-3C1F-9059-107EE6EC6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899" y="3614188"/>
            <a:ext cx="1369733" cy="50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Google logo - Wikipedia">
            <a:extLst>
              <a:ext uri="{FF2B5EF4-FFF2-40B4-BE49-F238E27FC236}">
                <a16:creationId xmlns:a16="http://schemas.microsoft.com/office/drawing/2014/main" id="{4F2B1FD7-BD8C-56DC-1439-67EB573C2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99" y="1880472"/>
            <a:ext cx="1091510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interest Logo Meaning : Unraveling Its Story and Symbolism">
            <a:extLst>
              <a:ext uri="{FF2B5EF4-FFF2-40B4-BE49-F238E27FC236}">
                <a16:creationId xmlns:a16="http://schemas.microsoft.com/office/drawing/2014/main" id="{71541023-71EF-3717-D9A0-D9A409819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09" y="3213123"/>
            <a:ext cx="1091510" cy="68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eddit Logo, symbol, meaning, history, PNG, brand">
            <a:extLst>
              <a:ext uri="{FF2B5EF4-FFF2-40B4-BE49-F238E27FC236}">
                <a16:creationId xmlns:a16="http://schemas.microsoft.com/office/drawing/2014/main" id="{7D115F09-7115-4C57-D788-CFFA07008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037" y="1597726"/>
            <a:ext cx="800998" cy="45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BFCE66EC-1B6C-EAA8-0B11-70F04564C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060" y="1690013"/>
            <a:ext cx="1187777" cy="35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Mistral's open source approach: a breath of fresh air to AI ...">
            <a:extLst>
              <a:ext uri="{FF2B5EF4-FFF2-40B4-BE49-F238E27FC236}">
                <a16:creationId xmlns:a16="http://schemas.microsoft.com/office/drawing/2014/main" id="{CA2CC9FC-3B83-A7E1-A6EC-34D063854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69" y="2202385"/>
            <a:ext cx="1238512" cy="73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59C324-BE6E-BFD4-3709-0776DF577C64}"/>
              </a:ext>
            </a:extLst>
          </p:cNvPr>
          <p:cNvSpPr txBox="1"/>
          <p:nvPr/>
        </p:nvSpPr>
        <p:spPr>
          <a:xfrm>
            <a:off x="4868492" y="2105127"/>
            <a:ext cx="6062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+</a:t>
            </a:r>
          </a:p>
        </p:txBody>
      </p:sp>
      <p:pic>
        <p:nvPicPr>
          <p:cNvPr id="1048" name="Picture 24" descr="GitHub - QwenLM/Qwen: The official repo of Qwen (通义千问 ...">
            <a:extLst>
              <a:ext uri="{FF2B5EF4-FFF2-40B4-BE49-F238E27FC236}">
                <a16:creationId xmlns:a16="http://schemas.microsoft.com/office/drawing/2014/main" id="{28287E2D-6414-8764-77DB-B7BCF185A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384" y="3600541"/>
            <a:ext cx="1331424" cy="39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258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092F6-F6F4-EE0F-A04D-384F496A9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0A665-9C2B-FCD4-2A23-76416048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Install Anaconda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B4F791-9293-77A0-EBDA-566EA7315B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17C43A-8334-AB5B-C08B-CEE6B09C3F0A}"/>
              </a:ext>
            </a:extLst>
          </p:cNvPr>
          <p:cNvSpPr txBox="1"/>
          <p:nvPr/>
        </p:nvSpPr>
        <p:spPr>
          <a:xfrm>
            <a:off x="311700" y="981704"/>
            <a:ext cx="64198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Windows: </a:t>
            </a:r>
            <a:r>
              <a:rPr lang="en-US" dirty="0">
                <a:hlinkClick r:id="rId2"/>
              </a:rPr>
              <a:t>https://docs.anaconda.com/anaconda/install/windows/</a:t>
            </a:r>
          </a:p>
          <a:p>
            <a:r>
              <a:rPr lang="en-US" dirty="0"/>
              <a:t>Mac: </a:t>
            </a:r>
            <a:r>
              <a:rPr lang="en-US" dirty="0">
                <a:hlinkClick r:id="rId2"/>
              </a:rPr>
              <a:t>https://docs.anaconda.com/anaconda/install/mac-os/</a:t>
            </a:r>
          </a:p>
          <a:p>
            <a:r>
              <a:rPr lang="en-US" dirty="0"/>
              <a:t>Linux: </a:t>
            </a:r>
            <a:r>
              <a:rPr lang="en-US" dirty="0">
                <a:hlinkClick r:id="rId3"/>
              </a:rPr>
              <a:t>https://docs.anaconda.com/anaconda/install/linux/</a:t>
            </a:r>
            <a:r>
              <a:rPr lang="en-US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9105AA-62E9-D78B-7909-8A32B2C9C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53" y="1905034"/>
            <a:ext cx="4339642" cy="310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2A6E33-8733-A1D2-960C-9905838A9DBC}"/>
              </a:ext>
            </a:extLst>
          </p:cNvPr>
          <p:cNvSpPr txBox="1"/>
          <p:nvPr/>
        </p:nvSpPr>
        <p:spPr>
          <a:xfrm>
            <a:off x="5063124" y="2499803"/>
            <a:ext cx="362231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Anaconda is an open-source distribution of the Python and R programming languages for data science that simplifies package management and deployment.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967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04D14-E4F8-9132-8D1F-EBD32A77C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Folders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7F169-6520-3C35-5D5F-69015ED2ED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45A31A-2470-480F-FBD2-45DB95901DA8}"/>
              </a:ext>
            </a:extLst>
          </p:cNvPr>
          <p:cNvSpPr txBox="1"/>
          <p:nvPr/>
        </p:nvSpPr>
        <p:spPr>
          <a:xfrm>
            <a:off x="311701" y="981704"/>
            <a:ext cx="8520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i="0" dirty="0">
                <a:solidFill>
                  <a:srgbClr val="001D35"/>
                </a:solidFill>
                <a:effectLst/>
                <a:latin typeface="Google Sans"/>
              </a:rPr>
              <a:t>Django is </a:t>
            </a:r>
            <a:r>
              <a:rPr lang="en-US" dirty="0"/>
              <a:t>a free, open-source web framework that helps developers build websites quickly and efficiently</a:t>
            </a:r>
            <a:r>
              <a:rPr lang="en-US" i="0" dirty="0">
                <a:solidFill>
                  <a:srgbClr val="001D35"/>
                </a:solidFill>
                <a:effectLst/>
                <a:latin typeface="Google Sans"/>
              </a:rPr>
              <a:t>.</a:t>
            </a:r>
          </a:p>
          <a:p>
            <a:pPr algn="l"/>
            <a:endParaRPr lang="en-US" b="0" i="0" dirty="0">
              <a:solidFill>
                <a:srgbClr val="001D35"/>
              </a:solidFill>
              <a:effectLst/>
              <a:latin typeface="Google Sans"/>
            </a:endParaRPr>
          </a:p>
          <a:p>
            <a:pPr algn="l"/>
            <a:r>
              <a:rPr lang="en-US" dirty="0">
                <a:solidFill>
                  <a:srgbClr val="001D35"/>
                </a:solidFill>
                <a:latin typeface="Google Sans"/>
              </a:rPr>
              <a:t>Create a Folder </a:t>
            </a:r>
            <a:r>
              <a:rPr lang="en-US" b="1" dirty="0">
                <a:solidFill>
                  <a:srgbClr val="001D35"/>
                </a:solidFill>
                <a:latin typeface="Google Sans"/>
              </a:rPr>
              <a:t>LLM</a:t>
            </a:r>
            <a:r>
              <a:rPr lang="en-US" dirty="0">
                <a:solidFill>
                  <a:srgbClr val="001D35"/>
                </a:solidFill>
                <a:latin typeface="Google Sans"/>
              </a:rPr>
              <a:t>:</a:t>
            </a:r>
          </a:p>
          <a:p>
            <a:pPr algn="l"/>
            <a:r>
              <a:rPr lang="en-US" b="0" i="1" dirty="0" err="1">
                <a:solidFill>
                  <a:srgbClr val="0070C0"/>
                </a:solidFill>
                <a:effectLst/>
                <a:latin typeface="Google Sans"/>
              </a:rPr>
              <a:t>mkdir</a:t>
            </a:r>
            <a:r>
              <a:rPr lang="en-US" b="0" i="1" dirty="0">
                <a:solidFill>
                  <a:srgbClr val="0070C0"/>
                </a:solidFill>
                <a:effectLst/>
                <a:latin typeface="Google Sans"/>
              </a:rPr>
              <a:t> LLM</a:t>
            </a:r>
          </a:p>
          <a:p>
            <a:pPr algn="l"/>
            <a:endParaRPr lang="en-US" b="0" i="1" dirty="0">
              <a:solidFill>
                <a:srgbClr val="001D35"/>
              </a:solidFill>
              <a:effectLst/>
              <a:latin typeface="Google Sans"/>
            </a:endParaRPr>
          </a:p>
          <a:p>
            <a:pPr algn="l"/>
            <a:r>
              <a:rPr lang="en-US" dirty="0">
                <a:solidFill>
                  <a:srgbClr val="001D35"/>
                </a:solidFill>
                <a:latin typeface="Google Sans"/>
              </a:rPr>
              <a:t>Change directory to LLM:</a:t>
            </a:r>
          </a:p>
          <a:p>
            <a:pPr algn="l"/>
            <a:r>
              <a:rPr lang="en-US" i="1" dirty="0">
                <a:solidFill>
                  <a:srgbClr val="0070C0"/>
                </a:solidFill>
                <a:latin typeface="Google Sans"/>
              </a:rPr>
              <a:t>c</a:t>
            </a:r>
            <a:r>
              <a:rPr lang="en-US" b="0" i="1" dirty="0">
                <a:solidFill>
                  <a:srgbClr val="0070C0"/>
                </a:solidFill>
                <a:effectLst/>
                <a:latin typeface="Google Sans"/>
              </a:rPr>
              <a:t>d LLM</a:t>
            </a:r>
          </a:p>
          <a:p>
            <a:pPr algn="l"/>
            <a:endParaRPr lang="en-US" dirty="0">
              <a:solidFill>
                <a:srgbClr val="001D35"/>
              </a:solidFill>
              <a:latin typeface="Google Sans"/>
            </a:endParaRPr>
          </a:p>
          <a:p>
            <a:pPr algn="l"/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Create a folder </a:t>
            </a:r>
            <a:r>
              <a:rPr lang="en-US" b="1" i="0" dirty="0" err="1">
                <a:solidFill>
                  <a:srgbClr val="001D35"/>
                </a:solidFill>
                <a:effectLst/>
                <a:latin typeface="Google Sans"/>
              </a:rPr>
              <a:t>Django_project</a:t>
            </a: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:</a:t>
            </a:r>
          </a:p>
          <a:p>
            <a:pPr algn="l"/>
            <a:r>
              <a:rPr lang="en-US" i="1" dirty="0" err="1">
                <a:solidFill>
                  <a:srgbClr val="0070C0"/>
                </a:solidFill>
                <a:latin typeface="Google Sans"/>
              </a:rPr>
              <a:t>mkdir</a:t>
            </a:r>
            <a:r>
              <a:rPr lang="en-US" i="1" dirty="0">
                <a:solidFill>
                  <a:srgbClr val="0070C0"/>
                </a:solidFill>
                <a:latin typeface="Google Sans"/>
              </a:rPr>
              <a:t> </a:t>
            </a:r>
            <a:r>
              <a:rPr lang="en-US" i="1" dirty="0" err="1">
                <a:solidFill>
                  <a:srgbClr val="0070C0"/>
                </a:solidFill>
                <a:latin typeface="Google Sans"/>
              </a:rPr>
              <a:t>Django_project</a:t>
            </a:r>
            <a:endParaRPr lang="en-US" i="1" dirty="0">
              <a:solidFill>
                <a:srgbClr val="0070C0"/>
              </a:solidFill>
              <a:latin typeface="Google Sans"/>
            </a:endParaRPr>
          </a:p>
          <a:p>
            <a:pPr algn="l"/>
            <a:endParaRPr lang="en-US" i="1" dirty="0">
              <a:solidFill>
                <a:srgbClr val="001D35"/>
              </a:solidFill>
              <a:latin typeface="Google Sans"/>
            </a:endParaRPr>
          </a:p>
          <a:p>
            <a:pPr algn="l"/>
            <a:r>
              <a:rPr lang="en-US" dirty="0">
                <a:solidFill>
                  <a:srgbClr val="001D35"/>
                </a:solidFill>
                <a:latin typeface="Google Sans"/>
              </a:rPr>
              <a:t>Change directory to </a:t>
            </a:r>
            <a:r>
              <a:rPr lang="en-US" dirty="0" err="1">
                <a:solidFill>
                  <a:srgbClr val="001D35"/>
                </a:solidFill>
                <a:latin typeface="Google Sans"/>
              </a:rPr>
              <a:t>Django_project</a:t>
            </a:r>
            <a:r>
              <a:rPr lang="en-US" dirty="0">
                <a:solidFill>
                  <a:srgbClr val="001D35"/>
                </a:solidFill>
                <a:latin typeface="Google Sans"/>
              </a:rPr>
              <a:t> :</a:t>
            </a:r>
          </a:p>
          <a:p>
            <a:r>
              <a:rPr lang="en-US" i="1" dirty="0">
                <a:solidFill>
                  <a:srgbClr val="0070C0"/>
                </a:solidFill>
                <a:latin typeface="Google Sans"/>
              </a:rPr>
              <a:t>c</a:t>
            </a:r>
            <a:r>
              <a:rPr lang="en-US" b="0" i="1" dirty="0">
                <a:solidFill>
                  <a:srgbClr val="0070C0"/>
                </a:solidFill>
                <a:effectLst/>
                <a:latin typeface="Google Sans"/>
              </a:rPr>
              <a:t>d </a:t>
            </a:r>
            <a:r>
              <a:rPr lang="en-US" i="1" dirty="0" err="1">
                <a:solidFill>
                  <a:srgbClr val="0070C0"/>
                </a:solidFill>
                <a:latin typeface="Google Sans"/>
              </a:rPr>
              <a:t>Django_project</a:t>
            </a:r>
            <a:endParaRPr lang="en-US" i="1" dirty="0">
              <a:solidFill>
                <a:srgbClr val="0070C0"/>
              </a:solidFill>
              <a:latin typeface="Google Sans"/>
            </a:endParaRPr>
          </a:p>
          <a:p>
            <a:pPr algn="l"/>
            <a:endParaRPr lang="en-US" dirty="0">
              <a:solidFill>
                <a:srgbClr val="001D35"/>
              </a:solidFill>
              <a:latin typeface="Google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0A29B0-C66C-5921-425E-BAFB65A39213}"/>
              </a:ext>
            </a:extLst>
          </p:cNvPr>
          <p:cNvSpPr txBox="1"/>
          <p:nvPr/>
        </p:nvSpPr>
        <p:spPr>
          <a:xfrm>
            <a:off x="4832790" y="4007786"/>
            <a:ext cx="2855198" cy="932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├── LLM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└──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Django_project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└──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environment.yml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344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04D14-E4F8-9132-8D1F-EBD32A77C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Virtual Environment from YML File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7F169-6520-3C35-5D5F-69015ED2ED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45A31A-2470-480F-FBD2-45DB95901DA8}"/>
              </a:ext>
            </a:extLst>
          </p:cNvPr>
          <p:cNvSpPr txBox="1"/>
          <p:nvPr/>
        </p:nvSpPr>
        <p:spPr>
          <a:xfrm>
            <a:off x="311700" y="981704"/>
            <a:ext cx="8884548" cy="28469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dirty="0">
                <a:solidFill>
                  <a:srgbClr val="080808"/>
                </a:solidFill>
                <a:effectLst/>
                <a:latin typeface="open-sans"/>
              </a:rPr>
              <a:t>In terminal (Anaconda Prompt on Windows), type the command below and press ENTER key:</a:t>
            </a:r>
          </a:p>
          <a:p>
            <a:pPr rtl="0"/>
            <a:r>
              <a:rPr lang="en-US" i="1" dirty="0" err="1">
                <a:solidFill>
                  <a:srgbClr val="0070C0"/>
                </a:solidFill>
              </a:rPr>
              <a:t>conda</a:t>
            </a:r>
            <a:r>
              <a:rPr lang="en-US" i="1" dirty="0">
                <a:solidFill>
                  <a:srgbClr val="0070C0"/>
                </a:solidFill>
              </a:rPr>
              <a:t> env create -f </a:t>
            </a:r>
            <a:r>
              <a:rPr lang="en-US" i="1" dirty="0" err="1">
                <a:solidFill>
                  <a:srgbClr val="0070C0"/>
                </a:solidFill>
              </a:rPr>
              <a:t>environment.yml</a:t>
            </a:r>
            <a:r>
              <a:rPr lang="en-US" i="1" dirty="0">
                <a:solidFill>
                  <a:srgbClr val="0070C0"/>
                </a:solidFill>
              </a:rPr>
              <a:t> </a:t>
            </a:r>
          </a:p>
          <a:p>
            <a:pPr algn="l"/>
            <a:endParaRPr lang="en-US" i="1" dirty="0">
              <a:solidFill>
                <a:srgbClr val="00622F"/>
              </a:solidFill>
              <a:latin typeface="open-sans"/>
            </a:endParaRPr>
          </a:p>
          <a:p>
            <a:pPr algn="l"/>
            <a:r>
              <a:rPr lang="en-US" dirty="0"/>
              <a:t>When the environment is created, you will see:</a:t>
            </a:r>
          </a:p>
          <a:p>
            <a:pPr algn="l"/>
            <a:endParaRPr lang="en-US" i="1" dirty="0"/>
          </a:p>
          <a:p>
            <a:pPr algn="l"/>
            <a:endParaRPr lang="en-US" sz="2400" b="1" dirty="0"/>
          </a:p>
          <a:p>
            <a:pPr algn="l"/>
            <a:r>
              <a:rPr lang="en-US" sz="2900" b="1" dirty="0"/>
              <a:t>Activate the Virtual Environment:</a:t>
            </a:r>
          </a:p>
          <a:p>
            <a:r>
              <a:rPr lang="en-US" i="1" dirty="0" err="1">
                <a:solidFill>
                  <a:srgbClr val="0070C0"/>
                </a:solidFill>
              </a:rPr>
              <a:t>conda</a:t>
            </a:r>
            <a:r>
              <a:rPr lang="en-US" i="1" dirty="0">
                <a:solidFill>
                  <a:srgbClr val="0070C0"/>
                </a:solidFill>
              </a:rPr>
              <a:t> activate LLM</a:t>
            </a:r>
          </a:p>
          <a:p>
            <a:endParaRPr lang="en-US" i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6640069-EE1C-891F-5497-DC6D87FFBBAC}"/>
              </a:ext>
            </a:extLst>
          </p:cNvPr>
          <p:cNvCxnSpPr>
            <a:cxnSpLocks/>
          </p:cNvCxnSpPr>
          <p:nvPr/>
        </p:nvCxnSpPr>
        <p:spPr>
          <a:xfrm>
            <a:off x="4699485" y="4794029"/>
            <a:ext cx="187039" cy="1319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0128F88-708A-ABAB-145F-CEB246B5DEB3}"/>
              </a:ext>
            </a:extLst>
          </p:cNvPr>
          <p:cNvSpPr txBox="1"/>
          <p:nvPr/>
        </p:nvSpPr>
        <p:spPr>
          <a:xfrm>
            <a:off x="435842" y="4178648"/>
            <a:ext cx="435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see “(LLM)” at the beginning, </a:t>
            </a:r>
          </a:p>
          <a:p>
            <a:r>
              <a:rPr lang="en-US" dirty="0"/>
              <a:t>it means the LLM environment is activated: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CAEAE-711E-E6F6-55E7-9A7D86A6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912" y="1629431"/>
            <a:ext cx="2681588" cy="12110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B8F4C6-4310-2707-33DC-0959925C8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723" y="3666582"/>
            <a:ext cx="3766343" cy="13666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74FBF6-4990-C151-35DF-1E5297218B2C}"/>
              </a:ext>
            </a:extLst>
          </p:cNvPr>
          <p:cNvSpPr txBox="1"/>
          <p:nvPr/>
        </p:nvSpPr>
        <p:spPr>
          <a:xfrm rot="16200000">
            <a:off x="4143511" y="943271"/>
            <a:ext cx="49725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name: LLM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channels: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defaults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dependencies: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bzip2=1.0.8=h6c40b1e_6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ca-certificates=2024.7.2=hecd8cb5_0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expat=2.6.3=h6d0c2b6_0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libcxx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=14.0.6=h9765a3e_0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libffi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=3.4.4=hecd8cb5_1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ncurses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=6.4=hcec6c5f_0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openssl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=3.0.15=h46256e1_0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pip=24.2=py312hecd8cb5_0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python=3.12.3=hd58486a_1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readline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=8.2=hca72f7f_0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setuptools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=72.1.0=py312hecd8cb5_0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sqlite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=3.45.3=h6c40b1e_0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tk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=8.6.14=h4d00af3_0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tzdata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=2024a=h04d1e81_0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wheel=0.44.0=py312hecd8cb5_0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xz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=5.4.6=h6c40b1e_1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zlib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=1.2.13=h4b97444_1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pip: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aiohappyeyeballs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==2.4.0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aiohttp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==3.10.5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aiosignal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==1.3.1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annotated-types==0.7.0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anyio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==4.4.0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asgiref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==3.8.1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attrs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==24.2.0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certifi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==2024.8.30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charset-normalizer==3.3.2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dataclasses-json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==0.6.7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django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==5.1.1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faiss-cpu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==1.8.0.post1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frozenlist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==1.4.1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greenlet==3.1.1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h11==0.14.0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httpcore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==1.0.5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httpx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==0.27.2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idna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==3.10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jsonpatch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==1.33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jsonpointer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==3.0.0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langchain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==0.3.0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langchain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-community==0.3.0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langchain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-core==0.3.5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langchain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-text-splitters==0.3.0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langsmith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==0.1.125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marshmallow==3.22.0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multidict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==6.1.0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mypy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-extensions==1.0.0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numpy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==1.26.4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ollama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==0.3.3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orjson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==3.10.7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packaging==24.1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pydantic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==2.9.2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pydantic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-core==2.23.4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pydantic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-settings==2.5.2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pymupdf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==1.24.10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pymupdfb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==1.24.10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python-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dotenv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==1.0.1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pyyaml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==6.0.2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requests==2.32.3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sniffio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==1.3.1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sqlalchemy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==2.0.35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sqlparse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==0.5.1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tenacity==8.5.0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typing-extensions==4.12.2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typing-inspect==0.9.0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urllib3==2.2.3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yarl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==1.11.1</a:t>
            </a:r>
          </a:p>
        </p:txBody>
      </p:sp>
    </p:spTree>
    <p:extLst>
      <p:ext uri="{BB962C8B-B14F-4D97-AF65-F5344CB8AC3E}">
        <p14:creationId xmlns:p14="http://schemas.microsoft.com/office/powerpoint/2010/main" val="1729052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04D14-E4F8-9132-8D1F-EBD32A77C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Environment from requirements.txt File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7F169-6520-3C35-5D5F-69015ED2ED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45A31A-2470-480F-FBD2-45DB95901DA8}"/>
              </a:ext>
            </a:extLst>
          </p:cNvPr>
          <p:cNvSpPr txBox="1"/>
          <p:nvPr/>
        </p:nvSpPr>
        <p:spPr>
          <a:xfrm>
            <a:off x="202891" y="997421"/>
            <a:ext cx="8884548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080808"/>
                </a:solidFill>
                <a:effectLst/>
                <a:latin typeface="open-sans"/>
              </a:rPr>
              <a:t>In terminal (Anaconda Prompt on Windows), type the command below and press ENTER key:</a:t>
            </a:r>
          </a:p>
          <a:p>
            <a:pPr rtl="0"/>
            <a:r>
              <a:rPr lang="en-US" i="1" dirty="0" err="1">
                <a:solidFill>
                  <a:srgbClr val="0070C0"/>
                </a:solidFill>
              </a:rPr>
              <a:t>conda</a:t>
            </a:r>
            <a:r>
              <a:rPr lang="en-US" i="1" dirty="0">
                <a:solidFill>
                  <a:srgbClr val="0070C0"/>
                </a:solidFill>
              </a:rPr>
              <a:t> create –-name LLM</a:t>
            </a:r>
            <a:endParaRPr lang="en-US" i="1" dirty="0"/>
          </a:p>
          <a:p>
            <a:pPr algn="l"/>
            <a:endParaRPr lang="en-US" sz="2400" b="1" dirty="0"/>
          </a:p>
          <a:p>
            <a:pPr algn="l"/>
            <a:r>
              <a:rPr lang="en-US" sz="2900" b="1" dirty="0"/>
              <a:t>Activate the Virtual Environment:</a:t>
            </a:r>
          </a:p>
          <a:p>
            <a:r>
              <a:rPr lang="en-US" i="1" dirty="0" err="1">
                <a:solidFill>
                  <a:srgbClr val="0070C0"/>
                </a:solidFill>
              </a:rPr>
              <a:t>conda</a:t>
            </a:r>
            <a:r>
              <a:rPr lang="en-US" i="1" dirty="0">
                <a:solidFill>
                  <a:srgbClr val="0070C0"/>
                </a:solidFill>
              </a:rPr>
              <a:t> activate LLM</a:t>
            </a:r>
          </a:p>
          <a:p>
            <a:endParaRPr lang="en-US" i="1" dirty="0"/>
          </a:p>
          <a:p>
            <a:endParaRPr lang="en-US" i="1" dirty="0"/>
          </a:p>
          <a:p>
            <a:r>
              <a:rPr lang="en-US" sz="2400" b="1" dirty="0"/>
              <a:t>Install pip:</a:t>
            </a:r>
          </a:p>
          <a:p>
            <a:r>
              <a:rPr lang="en-US" i="1" dirty="0" err="1">
                <a:solidFill>
                  <a:srgbClr val="0070C0"/>
                </a:solidFill>
              </a:rPr>
              <a:t>conda</a:t>
            </a:r>
            <a:r>
              <a:rPr lang="en-US" i="1" dirty="0">
                <a:solidFill>
                  <a:srgbClr val="0070C0"/>
                </a:solidFill>
              </a:rPr>
              <a:t> install pip</a:t>
            </a:r>
          </a:p>
          <a:p>
            <a:endParaRPr lang="en-US" i="1" dirty="0"/>
          </a:p>
          <a:p>
            <a:r>
              <a:rPr lang="en-US" sz="2400" b="1" dirty="0"/>
              <a:t>Install  required packages:</a:t>
            </a:r>
          </a:p>
          <a:p>
            <a:r>
              <a:rPr lang="en-US" i="1" dirty="0">
                <a:solidFill>
                  <a:srgbClr val="0070C0"/>
                </a:solidFill>
              </a:rPr>
              <a:t>pip install –r requirements.txt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74FBF6-4990-C151-35DF-1E5297218B2C}"/>
              </a:ext>
            </a:extLst>
          </p:cNvPr>
          <p:cNvSpPr txBox="1"/>
          <p:nvPr/>
        </p:nvSpPr>
        <p:spPr>
          <a:xfrm rot="16200000">
            <a:off x="4128063" y="3733058"/>
            <a:ext cx="528030" cy="1860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aiohappyeyeballs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==2.4.0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aiohttp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==3.10.5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aiosignal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==1.3.1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annotated-types==0.7.0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anyio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==4.4.0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asgiref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==3.8.1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attrs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==24.2.0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certifi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==2024.8.30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charset-normalizer==3.3.2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dataclasses-json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==0.6.7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Django==5.1.1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faiss-cpu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==1.8.0.post1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frozenlist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==1.4.1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greenlet==3.1.1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h11==0.14.0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httpcore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==1.0.5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httpx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==0.27.2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idna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==3.10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jsonpatch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==1.33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jsonpointer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==3.0.0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langchain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==0.3.0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langchain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-community==0.3.0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langchain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-core==0.3.5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langchain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-text-splitters==0.3.0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langsmith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==0.1.125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marshmallow==3.22.0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multidict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==6.1.0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mypy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-extensions==1.0.0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==1.26.4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ollama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==0.3.3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orjson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==3.10.7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packaging==24.1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pydantic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==2.9.2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pydantic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-settings==2.5.2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pydantic_core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==2.23.4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PyMuPDF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==1.24.10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PyMuPDFb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==1.24.10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python-</a:t>
            </a: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dotenv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==1.0.1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PyYAML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==6.0.2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requests==2.32.3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setuptools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==72.1.0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sniffio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==1.3.1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SQLAlchemy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==2.0.35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sqlparse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==0.5.1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tenacity==8.5.0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typing-inspect==0.9.0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typing_extensions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==4.12.2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urllib3==2.2.3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wheel==0.44.0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yarl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==1.11.1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81C694-D41E-3DB1-011D-44202DDF28D9}"/>
              </a:ext>
            </a:extLst>
          </p:cNvPr>
          <p:cNvSpPr txBox="1"/>
          <p:nvPr/>
        </p:nvSpPr>
        <p:spPr>
          <a:xfrm>
            <a:off x="5725789" y="2990274"/>
            <a:ext cx="32153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If there is a “OpenSSL” related error when creating the environment:</a:t>
            </a:r>
          </a:p>
          <a:p>
            <a:pPr algn="l"/>
            <a:r>
              <a:rPr lang="en-US" sz="1050" b="0" i="0" dirty="0">
                <a:solidFill>
                  <a:srgbClr val="C00000"/>
                </a:solidFill>
                <a:effectLst/>
                <a:latin typeface="-apple-system"/>
              </a:rPr>
              <a:t>This is due to .</a:t>
            </a:r>
            <a:r>
              <a:rPr lang="en-US" sz="1050" b="0" i="0" dirty="0" err="1">
                <a:solidFill>
                  <a:srgbClr val="C00000"/>
                </a:solidFill>
                <a:effectLst/>
                <a:latin typeface="-apple-system"/>
              </a:rPr>
              <a:t>dll</a:t>
            </a:r>
            <a:r>
              <a:rPr lang="en-US" sz="1050" b="0" i="0" dirty="0">
                <a:solidFill>
                  <a:srgbClr val="C00000"/>
                </a:solidFill>
                <a:effectLst/>
                <a:latin typeface="-apple-system"/>
              </a:rPr>
              <a:t> error</a:t>
            </a:r>
          </a:p>
          <a:p>
            <a:pPr algn="l"/>
            <a:r>
              <a:rPr lang="en-US" sz="1050" b="0" i="0" dirty="0">
                <a:solidFill>
                  <a:srgbClr val="C00000"/>
                </a:solidFill>
                <a:effectLst/>
                <a:latin typeface="-apple-system"/>
              </a:rPr>
              <a:t>go to location where you've installed </a:t>
            </a:r>
            <a:r>
              <a:rPr lang="en-US" sz="1050" dirty="0">
                <a:solidFill>
                  <a:srgbClr val="C00000"/>
                </a:solidFill>
                <a:latin typeface="-apple-system"/>
              </a:rPr>
              <a:t>A</a:t>
            </a:r>
            <a:r>
              <a:rPr lang="en-US" sz="1050" b="0" i="0" dirty="0">
                <a:solidFill>
                  <a:srgbClr val="C00000"/>
                </a:solidFill>
                <a:effectLst/>
                <a:latin typeface="-apple-system"/>
              </a:rPr>
              <a:t>naconda </a:t>
            </a:r>
            <a:r>
              <a:rPr lang="en-US" sz="1050" b="1" dirty="0">
                <a:solidFill>
                  <a:srgbClr val="C00000"/>
                </a:solidFill>
                <a:latin typeface="-apple-system"/>
              </a:rPr>
              <a:t>A</a:t>
            </a:r>
            <a:r>
              <a:rPr lang="en-US" sz="1050" b="1" i="0" dirty="0">
                <a:solidFill>
                  <a:srgbClr val="C00000"/>
                </a:solidFill>
                <a:effectLst/>
                <a:latin typeface="-apple-system"/>
              </a:rPr>
              <a:t>naconda3&gt;Library&gt;bin</a:t>
            </a:r>
            <a:r>
              <a:rPr lang="en-US" sz="1050" b="0" i="0" dirty="0">
                <a:solidFill>
                  <a:srgbClr val="C00000"/>
                </a:solidFill>
                <a:effectLst/>
                <a:latin typeface="-apple-system"/>
              </a:rPr>
              <a:t>. search and copy following </a:t>
            </a:r>
            <a:r>
              <a:rPr lang="en-US" sz="1050" b="0" i="0" dirty="0" err="1">
                <a:solidFill>
                  <a:srgbClr val="C00000"/>
                </a:solidFill>
                <a:effectLst/>
                <a:latin typeface="-apple-system"/>
              </a:rPr>
              <a:t>dll</a:t>
            </a:r>
            <a:r>
              <a:rPr lang="en-US" sz="1050" b="0" i="0" dirty="0">
                <a:solidFill>
                  <a:srgbClr val="C00000"/>
                </a:solidFill>
                <a:effectLst/>
                <a:latin typeface="-apple-system"/>
              </a:rPr>
              <a:t> files</a:t>
            </a:r>
          </a:p>
          <a:p>
            <a:pPr algn="l"/>
            <a:r>
              <a:rPr lang="en-US" sz="1050" b="1" i="0" dirty="0">
                <a:solidFill>
                  <a:srgbClr val="C00000"/>
                </a:solidFill>
                <a:effectLst/>
                <a:latin typeface="-apple-system"/>
              </a:rPr>
              <a:t>libcrypto-1_1-x64.dll</a:t>
            </a:r>
            <a:br>
              <a:rPr lang="en-US" sz="1050" b="1" i="0" dirty="0">
                <a:solidFill>
                  <a:srgbClr val="C00000"/>
                </a:solidFill>
                <a:effectLst/>
                <a:latin typeface="-apple-system"/>
              </a:rPr>
            </a:br>
            <a:r>
              <a:rPr lang="en-US" sz="1050" b="1" i="0" dirty="0">
                <a:solidFill>
                  <a:srgbClr val="C00000"/>
                </a:solidFill>
                <a:effectLst/>
                <a:latin typeface="-apple-system"/>
              </a:rPr>
              <a:t>libssl-1_1-x64.dll</a:t>
            </a:r>
          </a:p>
          <a:p>
            <a:pPr algn="l"/>
            <a:r>
              <a:rPr lang="en-US" sz="1050" b="0" i="0" dirty="0">
                <a:solidFill>
                  <a:srgbClr val="C00000"/>
                </a:solidFill>
                <a:effectLst/>
                <a:latin typeface="-apple-system"/>
              </a:rPr>
              <a:t>and paste to: </a:t>
            </a:r>
            <a:r>
              <a:rPr lang="en-US" sz="1050" b="1" dirty="0">
                <a:solidFill>
                  <a:srgbClr val="C00000"/>
                </a:solidFill>
                <a:latin typeface="-apple-system"/>
              </a:rPr>
              <a:t>A</a:t>
            </a:r>
            <a:r>
              <a:rPr lang="en-US" sz="1050" b="1" i="0" dirty="0">
                <a:solidFill>
                  <a:srgbClr val="C00000"/>
                </a:solidFill>
                <a:effectLst/>
                <a:latin typeface="-apple-system"/>
              </a:rPr>
              <a:t>naconda3&gt;DLLs</a:t>
            </a:r>
          </a:p>
          <a:p>
            <a:pPr algn="l"/>
            <a:r>
              <a:rPr lang="en-US" sz="1050" b="0" i="0" dirty="0">
                <a:solidFill>
                  <a:srgbClr val="C00000"/>
                </a:solidFill>
                <a:effectLst/>
                <a:latin typeface="-apple-system"/>
              </a:rPr>
              <a:t>then restart your </a:t>
            </a:r>
            <a:r>
              <a:rPr lang="en-US" sz="1050" b="1" i="0" dirty="0">
                <a:solidFill>
                  <a:srgbClr val="C00000"/>
                </a:solidFill>
                <a:effectLst/>
                <a:latin typeface="-apple-system"/>
              </a:rPr>
              <a:t>terminal</a:t>
            </a:r>
            <a:r>
              <a:rPr lang="en-US" sz="1050" b="0" i="0" dirty="0">
                <a:solidFill>
                  <a:srgbClr val="C00000"/>
                </a:solidFill>
                <a:effectLst/>
                <a:latin typeface="-apple-system"/>
              </a:rPr>
              <a:t> (or computer)</a:t>
            </a:r>
          </a:p>
          <a:p>
            <a:pPr algn="l"/>
            <a:r>
              <a:rPr lang="en-US" sz="1050" b="0" i="0" dirty="0">
                <a:solidFill>
                  <a:srgbClr val="C00000"/>
                </a:solidFill>
                <a:effectLst/>
                <a:latin typeface="-apple-system"/>
              </a:rPr>
              <a:t>issue will get resolved.</a:t>
            </a:r>
          </a:p>
          <a:p>
            <a:endParaRPr lang="en-US" sz="1050" b="0" i="0" dirty="0">
              <a:solidFill>
                <a:srgbClr val="C00000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386370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04D14-E4F8-9132-8D1F-EBD32A77C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a Django Project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7F169-6520-3C35-5D5F-69015ED2ED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45A31A-2470-480F-FBD2-45DB95901DA8}"/>
              </a:ext>
            </a:extLst>
          </p:cNvPr>
          <p:cNvSpPr txBox="1"/>
          <p:nvPr/>
        </p:nvSpPr>
        <p:spPr>
          <a:xfrm>
            <a:off x="311699" y="1128990"/>
            <a:ext cx="51808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dirty="0">
                <a:solidFill>
                  <a:srgbClr val="17161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folder </a:t>
            </a:r>
            <a:r>
              <a:rPr lang="en-US" b="0" dirty="0" err="1">
                <a:solidFill>
                  <a:srgbClr val="17161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Django_project</a:t>
            </a:r>
            <a:r>
              <a:rPr lang="en-US" b="0" dirty="0">
                <a:solidFill>
                  <a:srgbClr val="17161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create a project named </a:t>
            </a:r>
            <a:r>
              <a:rPr lang="en-US" b="1" i="1" dirty="0" err="1">
                <a:solidFill>
                  <a:srgbClr val="17161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ChatbotProject</a:t>
            </a:r>
            <a:r>
              <a:rPr lang="en-US" b="0" dirty="0">
                <a:solidFill>
                  <a:srgbClr val="17161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l"/>
            <a:r>
              <a:rPr lang="en-US" b="0" i="1" dirty="0" err="1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django</a:t>
            </a:r>
            <a:r>
              <a:rPr lang="en-US" b="0" i="1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-admin </a:t>
            </a:r>
            <a:r>
              <a:rPr lang="en-US" b="0" i="1" dirty="0" err="1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startproject</a:t>
            </a:r>
            <a:r>
              <a:rPr lang="en-US" b="0" i="1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1" dirty="0" err="1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ChatbotProject</a:t>
            </a:r>
            <a:r>
              <a:rPr lang="en-US" b="0" i="1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.</a:t>
            </a:r>
          </a:p>
          <a:p>
            <a:pPr algn="l"/>
            <a:endParaRPr lang="en-US" dirty="0">
              <a:solidFill>
                <a:srgbClr val="001D3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dirty="0">
                <a:solidFill>
                  <a:srgbClr val="001D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There will be some new files generated under the </a:t>
            </a:r>
            <a:r>
              <a:rPr lang="en-US" dirty="0" err="1">
                <a:solidFill>
                  <a:srgbClr val="001D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Django_project</a:t>
            </a:r>
            <a:r>
              <a:rPr lang="en-US" dirty="0">
                <a:solidFill>
                  <a:srgbClr val="001D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folder: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CF99AF-B042-B5FD-6C62-8C0F691B457B}"/>
              </a:ext>
            </a:extLst>
          </p:cNvPr>
          <p:cNvSpPr txBox="1"/>
          <p:nvPr/>
        </p:nvSpPr>
        <p:spPr>
          <a:xfrm>
            <a:off x="5715450" y="796727"/>
            <a:ext cx="28551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├── LLM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└──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Dj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└──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environment.yml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ango_project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F618EBB6-C78D-C401-AF31-6BC042D9D538}"/>
              </a:ext>
            </a:extLst>
          </p:cNvPr>
          <p:cNvSpPr/>
          <p:nvPr/>
        </p:nvSpPr>
        <p:spPr>
          <a:xfrm>
            <a:off x="8149820" y="1220877"/>
            <a:ext cx="242858" cy="14855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9C27A3-7533-CCBF-21AC-5BFA945014FB}"/>
              </a:ext>
            </a:extLst>
          </p:cNvPr>
          <p:cNvSpPr txBox="1"/>
          <p:nvPr/>
        </p:nvSpPr>
        <p:spPr>
          <a:xfrm>
            <a:off x="8352401" y="1110486"/>
            <a:ext cx="614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EE3E8B-B224-E584-4BD2-6473483AFE0C}"/>
              </a:ext>
            </a:extLst>
          </p:cNvPr>
          <p:cNvSpPr txBox="1"/>
          <p:nvPr/>
        </p:nvSpPr>
        <p:spPr>
          <a:xfrm>
            <a:off x="3316366" y="2748493"/>
            <a:ext cx="285519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└──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Django_project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├──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ChatbotProject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│   ├── __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__.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│   ├──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asgi.py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│   ├──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settings.py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│   ├──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urls.py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│   └──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wsgi.py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└──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manage.py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8562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04D14-E4F8-9132-8D1F-EBD32A77C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17161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Verify if the Project Works: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7F169-6520-3C35-5D5F-69015ED2ED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45A31A-2470-480F-FBD2-45DB95901DA8}"/>
              </a:ext>
            </a:extLst>
          </p:cNvPr>
          <p:cNvSpPr txBox="1"/>
          <p:nvPr/>
        </p:nvSpPr>
        <p:spPr>
          <a:xfrm>
            <a:off x="311700" y="1009066"/>
            <a:ext cx="2910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i="1" dirty="0">
                <a:solidFill>
                  <a:srgbClr val="0070C0"/>
                </a:solidFill>
              </a:rPr>
              <a:t>python</a:t>
            </a:r>
            <a:r>
              <a:rPr lang="en-US" i="1" dirty="0">
                <a:solidFill>
                  <a:srgbClr val="0070C0"/>
                </a:solidFill>
                <a:effectLst/>
              </a:rPr>
              <a:t> </a:t>
            </a:r>
            <a:r>
              <a:rPr lang="en-US" i="1" dirty="0" err="1">
                <a:solidFill>
                  <a:srgbClr val="0070C0"/>
                </a:solidFill>
              </a:rPr>
              <a:t>manage.py</a:t>
            </a:r>
            <a:r>
              <a:rPr lang="en-US" i="1" dirty="0">
                <a:solidFill>
                  <a:srgbClr val="0070C0"/>
                </a:solidFill>
                <a:effectLst/>
              </a:rPr>
              <a:t> </a:t>
            </a:r>
            <a:r>
              <a:rPr lang="en-US" i="1" dirty="0" err="1">
                <a:solidFill>
                  <a:srgbClr val="0070C0"/>
                </a:solidFill>
              </a:rPr>
              <a:t>runserver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C01C6F-267B-FC35-ED02-C333319BA297}"/>
              </a:ext>
            </a:extLst>
          </p:cNvPr>
          <p:cNvSpPr txBox="1"/>
          <p:nvPr/>
        </p:nvSpPr>
        <p:spPr>
          <a:xfrm>
            <a:off x="311700" y="2352955"/>
            <a:ext cx="4715693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17161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Access </a:t>
            </a:r>
            <a:r>
              <a:rPr lang="en-US" dirty="0">
                <a:solidFill>
                  <a:srgbClr val="171616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http://127.0.0.1:8000/</a:t>
            </a:r>
            <a:r>
              <a:rPr lang="en-US" dirty="0">
                <a:solidFill>
                  <a:srgbClr val="17161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from a browser:</a:t>
            </a:r>
          </a:p>
          <a:p>
            <a:pPr algn="l"/>
            <a:endParaRPr lang="en-US" dirty="0">
              <a:solidFill>
                <a:srgbClr val="17161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dirty="0">
                <a:solidFill>
                  <a:srgbClr val="17161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you see this, congratulations! The project is built successfully!</a:t>
            </a:r>
          </a:p>
          <a:p>
            <a:pPr algn="l"/>
            <a:endParaRPr lang="en-US" dirty="0">
              <a:solidFill>
                <a:srgbClr val="001D3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you want to exit:</a:t>
            </a:r>
            <a:endParaRPr lang="en-US" sz="11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 + Z (Windows)</a:t>
            </a:r>
          </a:p>
          <a:p>
            <a:pPr algn="l"/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COMMAND + Z (Mac)</a:t>
            </a:r>
          </a:p>
          <a:p>
            <a:pPr algn="l"/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But leaving it </a:t>
            </a:r>
            <a:r>
              <a:rPr lang="en-US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more convenient for the later development. Just open another terminal to continue. Don’t forget to activate environment.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BF89D5-C9A5-1809-C870-96F05E13E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901" y="2327475"/>
            <a:ext cx="3804907" cy="26588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4AAFF0-42C7-9D17-B097-E1667CA51F88}"/>
              </a:ext>
            </a:extLst>
          </p:cNvPr>
          <p:cNvSpPr txBox="1"/>
          <p:nvPr/>
        </p:nvSpPr>
        <p:spPr>
          <a:xfrm>
            <a:off x="4912570" y="726376"/>
            <a:ext cx="161710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└──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Django_project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├── </a:t>
            </a:r>
            <a:r>
              <a:rPr lang="en-US" sz="11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ChatbotProject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│   ├── __</a:t>
            </a:r>
            <a:r>
              <a:rPr lang="en-US" sz="11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__.</a:t>
            </a:r>
            <a:r>
              <a:rPr lang="en-US" sz="11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│   ├── </a:t>
            </a:r>
            <a:r>
              <a:rPr lang="en-US" sz="11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asgi.py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│   ├── </a:t>
            </a:r>
            <a:r>
              <a:rPr lang="en-US" sz="11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settings.py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│   ├── </a:t>
            </a:r>
            <a:r>
              <a:rPr lang="en-US" sz="11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urls.py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│   └── </a:t>
            </a:r>
            <a:r>
              <a:rPr lang="en-US" sz="11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wsgi.py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└── </a:t>
            </a:r>
            <a:r>
              <a:rPr lang="en-US" sz="11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manage.py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1C87913D-C197-2710-2B30-7E40E491F02F}"/>
              </a:ext>
            </a:extLst>
          </p:cNvPr>
          <p:cNvSpPr/>
          <p:nvPr/>
        </p:nvSpPr>
        <p:spPr>
          <a:xfrm>
            <a:off x="6271925" y="788562"/>
            <a:ext cx="242858" cy="14855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A4E554-51CB-6321-84BD-97855574B6D7}"/>
              </a:ext>
            </a:extLst>
          </p:cNvPr>
          <p:cNvSpPr txBox="1"/>
          <p:nvPr/>
        </p:nvSpPr>
        <p:spPr>
          <a:xfrm>
            <a:off x="6474506" y="678171"/>
            <a:ext cx="614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B6D7B5-8ABC-90B2-DF98-663530916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180" y="1714757"/>
            <a:ext cx="3385546" cy="4836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EC8155-0CFB-DFC3-0F5D-229D5E09658C}"/>
              </a:ext>
            </a:extLst>
          </p:cNvPr>
          <p:cNvSpPr txBox="1"/>
          <p:nvPr/>
        </p:nvSpPr>
        <p:spPr>
          <a:xfrm>
            <a:off x="311700" y="1369738"/>
            <a:ext cx="1336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will see:</a:t>
            </a:r>
          </a:p>
        </p:txBody>
      </p:sp>
    </p:spTree>
    <p:extLst>
      <p:ext uri="{BB962C8B-B14F-4D97-AF65-F5344CB8AC3E}">
        <p14:creationId xmlns:p14="http://schemas.microsoft.com/office/powerpoint/2010/main" val="2108815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04D14-E4F8-9132-8D1F-EBD32A77C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an App: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ChatbotApp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7F169-6520-3C35-5D5F-69015ED2ED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45A31A-2470-480F-FBD2-45DB95901DA8}"/>
              </a:ext>
            </a:extLst>
          </p:cNvPr>
          <p:cNvSpPr txBox="1"/>
          <p:nvPr/>
        </p:nvSpPr>
        <p:spPr>
          <a:xfrm>
            <a:off x="311700" y="981704"/>
            <a:ext cx="4260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python </a:t>
            </a:r>
            <a:r>
              <a:rPr lang="en-US" b="0" i="1" dirty="0" err="1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manage.py</a:t>
            </a:r>
            <a:r>
              <a:rPr lang="en-US" b="0" i="1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1" dirty="0" err="1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startapp</a:t>
            </a:r>
            <a:r>
              <a:rPr lang="en-US" b="0" i="1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1" dirty="0" err="1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ChatbotApp</a:t>
            </a:r>
            <a:r>
              <a:rPr lang="en-US" b="0" i="1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 </a:t>
            </a:r>
            <a:endParaRPr lang="en-US" b="0" i="1" dirty="0">
              <a:solidFill>
                <a:srgbClr val="0070C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3FFFB9-C26C-B804-CFE4-5BF5EA8E3CC3}"/>
              </a:ext>
            </a:extLst>
          </p:cNvPr>
          <p:cNvSpPr txBox="1"/>
          <p:nvPr/>
        </p:nvSpPr>
        <p:spPr>
          <a:xfrm>
            <a:off x="5715450" y="796727"/>
            <a:ext cx="2855198" cy="932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├── LLM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└──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Django_project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└──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environment.yml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CE8723D1-0B03-F764-7F80-29634BADA597}"/>
              </a:ext>
            </a:extLst>
          </p:cNvPr>
          <p:cNvSpPr/>
          <p:nvPr/>
        </p:nvSpPr>
        <p:spPr>
          <a:xfrm>
            <a:off x="8149820" y="1220877"/>
            <a:ext cx="242858" cy="14855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0C121D-601E-B909-E592-4F4BEE9B3340}"/>
              </a:ext>
            </a:extLst>
          </p:cNvPr>
          <p:cNvSpPr txBox="1"/>
          <p:nvPr/>
        </p:nvSpPr>
        <p:spPr>
          <a:xfrm>
            <a:off x="8352401" y="1110486"/>
            <a:ext cx="614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here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F0B9D4-5A50-8C64-B70B-BE2805D826A7}"/>
              </a:ext>
            </a:extLst>
          </p:cNvPr>
          <p:cNvSpPr txBox="1"/>
          <p:nvPr/>
        </p:nvSpPr>
        <p:spPr>
          <a:xfrm>
            <a:off x="3026729" y="1391319"/>
            <a:ext cx="268872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├── </a:t>
            </a:r>
            <a:r>
              <a:rPr lang="en-US" sz="9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ChatbotApp</a:t>
            </a:r>
            <a:endParaRPr lang="en-US" sz="9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│   ├── __</a:t>
            </a:r>
            <a:r>
              <a:rPr lang="en-US" sz="9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US" sz="9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__.</a:t>
            </a:r>
            <a:r>
              <a:rPr lang="en-US" sz="9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</a:t>
            </a:r>
            <a:endParaRPr lang="en-US" sz="9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│   ├── </a:t>
            </a:r>
            <a:r>
              <a:rPr lang="en-US" sz="9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admin.py</a:t>
            </a:r>
            <a:endParaRPr lang="en-US" sz="9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│   ├── </a:t>
            </a:r>
            <a:r>
              <a:rPr lang="en-US" sz="9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apps.py</a:t>
            </a:r>
            <a:endParaRPr lang="en-US" sz="9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│   ├── migrations</a:t>
            </a:r>
          </a:p>
          <a:p>
            <a:r>
              <a:rPr lang="en-US" sz="9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│   │   └── __</a:t>
            </a:r>
            <a:r>
              <a:rPr lang="en-US" sz="9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US" sz="9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__.</a:t>
            </a:r>
            <a:r>
              <a:rPr lang="en-US" sz="9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</a:t>
            </a:r>
            <a:endParaRPr lang="en-US" sz="9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│   ├── </a:t>
            </a:r>
            <a:r>
              <a:rPr lang="en-US" sz="9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models.py</a:t>
            </a:r>
            <a:endParaRPr lang="en-US" sz="9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│   ├── </a:t>
            </a:r>
            <a:r>
              <a:rPr lang="en-US" sz="9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tests.py</a:t>
            </a:r>
            <a:endParaRPr lang="en-US" sz="9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│   └── </a:t>
            </a:r>
            <a:r>
              <a:rPr lang="en-US" sz="9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views.py</a:t>
            </a:r>
            <a:endParaRPr lang="en-US" sz="9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├──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ChatbotProject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├── db.sqlite3</a:t>
            </a:r>
          </a:p>
          <a:p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└──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manage.py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DA6674-A49A-2775-BED1-09BD25ED7FE2}"/>
              </a:ext>
            </a:extLst>
          </p:cNvPr>
          <p:cNvSpPr txBox="1"/>
          <p:nvPr/>
        </p:nvSpPr>
        <p:spPr>
          <a:xfrm>
            <a:off x="362079" y="1479818"/>
            <a:ext cx="3363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will be a new folder </a:t>
            </a:r>
            <a:r>
              <a:rPr lang="en-US" b="1" i="1" dirty="0" err="1"/>
              <a:t>ChatbotApp</a:t>
            </a:r>
            <a:r>
              <a:rPr lang="en-US" dirty="0"/>
              <a:t> and some files created: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D064247-5A09-EF35-2CF0-26BC7A1DD8F8}"/>
              </a:ext>
            </a:extLst>
          </p:cNvPr>
          <p:cNvSpPr txBox="1">
            <a:spLocks/>
          </p:cNvSpPr>
          <p:nvPr/>
        </p:nvSpPr>
        <p:spPr bwMode="auto">
          <a:xfrm>
            <a:off x="187604" y="3074931"/>
            <a:ext cx="5183352" cy="57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rmAutofit fontScale="75000" lnSpcReduction="20000"/>
          </a:bodyPr>
          <a:lstStyle>
            <a:lvl1pPr lvl="0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lvl="1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lvl="2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lvl="3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lvl="4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lvl="5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lvl="6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lvl="7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lvl="8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Then, add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ChatbotApp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settings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A27A50-F7FB-DA11-84A7-A8FD47546EBC}"/>
              </a:ext>
            </a:extLst>
          </p:cNvPr>
          <p:cNvSpPr txBox="1"/>
          <p:nvPr/>
        </p:nvSpPr>
        <p:spPr>
          <a:xfrm>
            <a:off x="311700" y="3515465"/>
            <a:ext cx="6310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Edit </a:t>
            </a:r>
            <a:r>
              <a:rPr lang="en-US" b="1" i="1" dirty="0" err="1"/>
              <a:t>settings.py</a:t>
            </a:r>
            <a:r>
              <a:rPr lang="en-US" dirty="0"/>
              <a:t> file in </a:t>
            </a:r>
            <a:r>
              <a:rPr lang="en-US" b="1" i="1" dirty="0" err="1"/>
              <a:t>ChatbotProject</a:t>
            </a:r>
            <a:r>
              <a:rPr lang="en-US" dirty="0"/>
              <a:t> folder:</a:t>
            </a:r>
          </a:p>
          <a:p>
            <a:r>
              <a:rPr lang="en-US" dirty="0"/>
              <a:t>Add ‘</a:t>
            </a:r>
            <a:r>
              <a:rPr lang="en-US" dirty="0" err="1"/>
              <a:t>ChatbotApp</a:t>
            </a:r>
            <a:r>
              <a:rPr lang="en-US" dirty="0"/>
              <a:t>’, to INSTALLED_APPS list: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F366A6-1F87-206E-AF3C-259D18AA7634}"/>
              </a:ext>
            </a:extLst>
          </p:cNvPr>
          <p:cNvSpPr txBox="1"/>
          <p:nvPr/>
        </p:nvSpPr>
        <p:spPr>
          <a:xfrm>
            <a:off x="5066580" y="3602151"/>
            <a:ext cx="26524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INSTALLED_APPS = [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    '</a:t>
            </a:r>
            <a:r>
              <a:rPr lang="en-US" sz="800" b="1" dirty="0" err="1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django.contrib.admin</a:t>
            </a:r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',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    '</a:t>
            </a:r>
            <a:r>
              <a:rPr lang="en-US" sz="800" b="1" dirty="0" err="1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django.contrib.auth</a:t>
            </a:r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',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    '</a:t>
            </a:r>
            <a:r>
              <a:rPr lang="en-US" sz="800" b="1" dirty="0" err="1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django.contrib.contenttypes</a:t>
            </a:r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',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    '</a:t>
            </a:r>
            <a:r>
              <a:rPr lang="en-US" sz="800" b="1" dirty="0" err="1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django.contrib.sessions</a:t>
            </a:r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',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    '</a:t>
            </a:r>
            <a:r>
              <a:rPr lang="en-US" sz="800" b="1" dirty="0" err="1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django.contrib.messages</a:t>
            </a:r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',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    '</a:t>
            </a:r>
            <a:r>
              <a:rPr lang="en-US" sz="800" b="1" dirty="0" err="1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django.contrib.staticfiles</a:t>
            </a:r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',</a:t>
            </a:r>
          </a:p>
          <a:p>
            <a:r>
              <a:rPr lang="en-US" sz="800" b="1" dirty="0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    '</a:t>
            </a:r>
            <a:r>
              <a:rPr lang="en-US" sz="800" b="1" dirty="0" err="1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ChatbotApp</a:t>
            </a:r>
            <a:r>
              <a:rPr lang="en-US" sz="800" b="1" dirty="0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',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038298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7F169-6520-3C35-5D5F-69015ED2ED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33D0A6-57D9-A478-C6F8-B45F0BD37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Download &amp; Install Neo4j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482026-A253-15B9-C73C-BB4E3C8275D5}"/>
              </a:ext>
            </a:extLst>
          </p:cNvPr>
          <p:cNvSpPr txBox="1"/>
          <p:nvPr/>
        </p:nvSpPr>
        <p:spPr>
          <a:xfrm>
            <a:off x="224408" y="934743"/>
            <a:ext cx="3261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https://neo4j.com/download/</a:t>
            </a:r>
            <a:r>
              <a:rPr lang="en-US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63B5D68-2202-8620-8F69-071919E6D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51" y="1420743"/>
            <a:ext cx="3113371" cy="15446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9B138B-6A66-98CB-2575-E690BC1DA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1716" y="1084574"/>
            <a:ext cx="2420568" cy="35786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E81B7E-9E0F-5B17-5FAE-9DECD727822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103" r="38028" b="14181"/>
          <a:stretch/>
        </p:blipFill>
        <p:spPr>
          <a:xfrm>
            <a:off x="5980384" y="1312222"/>
            <a:ext cx="3153787" cy="1669012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E7665BA2-8EDC-05D6-4C4A-E9536AA35DE2}"/>
              </a:ext>
            </a:extLst>
          </p:cNvPr>
          <p:cNvSpPr/>
          <p:nvPr/>
        </p:nvSpPr>
        <p:spPr>
          <a:xfrm>
            <a:off x="3411622" y="2114277"/>
            <a:ext cx="162706" cy="4841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CA5F71D9-94AC-FB26-4436-978477613F9E}"/>
              </a:ext>
            </a:extLst>
          </p:cNvPr>
          <p:cNvSpPr/>
          <p:nvPr/>
        </p:nvSpPr>
        <p:spPr>
          <a:xfrm>
            <a:off x="5817678" y="2118317"/>
            <a:ext cx="162706" cy="4841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7975D88E-4070-A5F8-C790-F6786D53CE68}"/>
              </a:ext>
            </a:extLst>
          </p:cNvPr>
          <p:cNvSpPr/>
          <p:nvPr/>
        </p:nvSpPr>
        <p:spPr>
          <a:xfrm rot="5400000">
            <a:off x="7346391" y="2952314"/>
            <a:ext cx="162706" cy="4841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3847B2-1FFF-1B11-804A-B808920ACE73}"/>
              </a:ext>
            </a:extLst>
          </p:cNvPr>
          <p:cNvSpPr txBox="1"/>
          <p:nvPr/>
        </p:nvSpPr>
        <p:spPr>
          <a:xfrm>
            <a:off x="6837230" y="3499060"/>
            <a:ext cx="1575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Install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466674-99A2-4EDC-532D-BA836410B233}"/>
              </a:ext>
            </a:extLst>
          </p:cNvPr>
          <p:cNvSpPr txBox="1"/>
          <p:nvPr/>
        </p:nvSpPr>
        <p:spPr>
          <a:xfrm>
            <a:off x="423022" y="2981234"/>
            <a:ext cx="298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will automatically detect your computer’s operations system</a:t>
            </a:r>
          </a:p>
        </p:txBody>
      </p:sp>
    </p:spTree>
    <p:extLst>
      <p:ext uri="{BB962C8B-B14F-4D97-AF65-F5344CB8AC3E}">
        <p14:creationId xmlns:p14="http://schemas.microsoft.com/office/powerpoint/2010/main" val="2192287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04D14-E4F8-9132-8D1F-EBD32A77C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a Template for Webpage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7F169-6520-3C35-5D5F-69015ED2ED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B4A6F5-A085-1476-80C4-9B28545C557D}"/>
              </a:ext>
            </a:extLst>
          </p:cNvPr>
          <p:cNvSpPr txBox="1"/>
          <p:nvPr/>
        </p:nvSpPr>
        <p:spPr>
          <a:xfrm>
            <a:off x="244194" y="2890485"/>
            <a:ext cx="1907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 </a:t>
            </a:r>
            <a:r>
              <a:rPr lang="en-US" b="1" i="1" dirty="0" err="1"/>
              <a:t>chatbot.html</a:t>
            </a:r>
            <a:endParaRPr lang="en-US" b="1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CEC7E6-642C-081B-9801-AF96A65EB845}"/>
              </a:ext>
            </a:extLst>
          </p:cNvPr>
          <p:cNvSpPr txBox="1"/>
          <p:nvPr/>
        </p:nvSpPr>
        <p:spPr>
          <a:xfrm>
            <a:off x="311700" y="3304225"/>
            <a:ext cx="661409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&lt;!DOCTYPE html&gt;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&lt;html&gt;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&lt;head&gt;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    &lt;title&gt;LLM Response&lt;/title&gt;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&lt;/head&gt;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&lt;body style="height: 100%; margin: 0; display: flex; justify-content: center; align-items: center;"&gt;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    &lt;div style="text-align: center;"&gt;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        &lt;h1&gt;My Chatbot&lt;/h1&gt;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        &lt;p&gt;{{ response }}&lt;/p&gt;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    &lt;/div&gt;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&lt;/body&gt;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&lt;/html&gt;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1E9FC7-34E8-8FB6-7F49-AE1A257A5454}"/>
              </a:ext>
            </a:extLst>
          </p:cNvPr>
          <p:cNvSpPr txBox="1"/>
          <p:nvPr/>
        </p:nvSpPr>
        <p:spPr>
          <a:xfrm>
            <a:off x="353910" y="984608"/>
            <a:ext cx="3197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folder </a:t>
            </a:r>
            <a:r>
              <a:rPr lang="en-US" b="1" i="1" dirty="0" err="1"/>
              <a:t>templetes</a:t>
            </a:r>
            <a:r>
              <a:rPr lang="en-US" b="1" i="1" dirty="0"/>
              <a:t> </a:t>
            </a:r>
            <a:r>
              <a:rPr lang="en-US" dirty="0"/>
              <a:t>under</a:t>
            </a:r>
            <a:r>
              <a:rPr lang="en-US" b="1" i="1" dirty="0"/>
              <a:t> </a:t>
            </a:r>
            <a:r>
              <a:rPr lang="en-US" b="1" i="1" dirty="0" err="1"/>
              <a:t>ChatbotApp</a:t>
            </a:r>
            <a:r>
              <a:rPr lang="en-US" dirty="0"/>
              <a:t> for templates: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6EA-8774-FE46-2A68-61B155060306}"/>
              </a:ext>
            </a:extLst>
          </p:cNvPr>
          <p:cNvSpPr txBox="1"/>
          <p:nvPr/>
        </p:nvSpPr>
        <p:spPr>
          <a:xfrm>
            <a:off x="353909" y="1689652"/>
            <a:ext cx="3197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 create a file </a:t>
            </a:r>
            <a:r>
              <a:rPr lang="en-US" b="1" i="1" dirty="0" err="1"/>
              <a:t>chatbot.html</a:t>
            </a:r>
            <a:r>
              <a:rPr lang="en-US" b="1" i="1" dirty="0"/>
              <a:t> </a:t>
            </a:r>
            <a:r>
              <a:rPr lang="en-US" dirty="0"/>
              <a:t>under</a:t>
            </a:r>
            <a:r>
              <a:rPr lang="en-US" b="1" i="1" dirty="0"/>
              <a:t> </a:t>
            </a:r>
            <a:r>
              <a:rPr lang="en-US" b="1" i="1" dirty="0" err="1"/>
              <a:t>templetes</a:t>
            </a:r>
            <a:r>
              <a:rPr lang="en-US" dirty="0"/>
              <a:t> as a template: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D0E22D-FBB3-4E91-1E72-3CAE1715EA4C}"/>
              </a:ext>
            </a:extLst>
          </p:cNvPr>
          <p:cNvSpPr txBox="1"/>
          <p:nvPr/>
        </p:nvSpPr>
        <p:spPr>
          <a:xfrm>
            <a:off x="4018143" y="1131382"/>
            <a:ext cx="2014442" cy="1869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─── 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ChatbotApp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├── __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__.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├── 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admin.py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├── 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apps.py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├── migrations</a:t>
            </a: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│   └── __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__.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├── 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models.py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├─</a:t>
            </a:r>
            <a:r>
              <a:rPr lang="en-US" sz="105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─ templates</a:t>
            </a: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│   </a:t>
            </a:r>
            <a:r>
              <a:rPr lang="en-US" sz="105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└── </a:t>
            </a:r>
            <a:r>
              <a:rPr lang="en-US" sz="105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chatbot.html</a:t>
            </a:r>
            <a:endParaRPr lang="en-US" sz="105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├── 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tests.py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└── 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views.py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895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F19B8-BC53-B6C9-B408-CB740FFAC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B5684D41-3381-3159-105D-278B3EC05A28}"/>
              </a:ext>
            </a:extLst>
          </p:cNvPr>
          <p:cNvSpPr txBox="1">
            <a:spLocks/>
          </p:cNvSpPr>
          <p:nvPr/>
        </p:nvSpPr>
        <p:spPr bwMode="auto">
          <a:xfrm>
            <a:off x="91806" y="959716"/>
            <a:ext cx="4130564" cy="57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rmAutofit fontScale="97500"/>
          </a:bodyPr>
          <a:lstStyle>
            <a:lvl1pPr lvl="0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lvl="1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lvl="2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lvl="3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lvl="4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lvl="5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lvl="6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lvl="7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lvl="8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Create a function:</a:t>
            </a:r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D831A8-543B-2FD2-B5F7-141A6DEDE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46" y="437909"/>
            <a:ext cx="3734300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Print “Hello World!”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CB04A1-2D4E-579E-A4E2-6C38519230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D4C507-3596-C08F-C3AA-65D5982589A1}"/>
              </a:ext>
            </a:extLst>
          </p:cNvPr>
          <p:cNvSpPr txBox="1"/>
          <p:nvPr/>
        </p:nvSpPr>
        <p:spPr>
          <a:xfrm>
            <a:off x="120174" y="1271104"/>
            <a:ext cx="4610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 the </a:t>
            </a:r>
            <a:r>
              <a:rPr lang="en-US" b="1" dirty="0" err="1"/>
              <a:t>views.py</a:t>
            </a:r>
            <a:r>
              <a:rPr lang="en-US" b="1" dirty="0"/>
              <a:t> </a:t>
            </a:r>
            <a:r>
              <a:rPr lang="en-US" dirty="0"/>
              <a:t>file under </a:t>
            </a:r>
            <a:r>
              <a:rPr lang="en-US" b="1" dirty="0" err="1"/>
              <a:t>ChatbotApp</a:t>
            </a:r>
            <a:r>
              <a:rPr lang="en-US" dirty="0"/>
              <a:t> folder: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95244-DFA5-8A2D-7E57-CCB87AACB6BF}"/>
              </a:ext>
            </a:extLst>
          </p:cNvPr>
          <p:cNvSpPr txBox="1"/>
          <p:nvPr/>
        </p:nvSpPr>
        <p:spPr>
          <a:xfrm>
            <a:off x="120174" y="1646616"/>
            <a:ext cx="35791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from </a:t>
            </a:r>
            <a:r>
              <a:rPr lang="en-US" sz="800" b="1" dirty="0" err="1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django.shortcuts</a:t>
            </a:r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 import render</a:t>
            </a:r>
          </a:p>
          <a:p>
            <a:endParaRPr lang="en-US" sz="800" b="1" dirty="0">
              <a:solidFill>
                <a:srgbClr val="9B2393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def </a:t>
            </a:r>
            <a:r>
              <a:rPr lang="en-US" sz="800" b="1" dirty="0" err="1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helloFunction</a:t>
            </a:r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(request):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    response = {"response": "Hello World!"}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    return render(request, '</a:t>
            </a:r>
            <a:r>
              <a:rPr lang="en-US" sz="800" b="1" dirty="0" err="1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chatbot.html</a:t>
            </a:r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', response)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45549-A37F-7AE2-5366-2CA0FEB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728"/>
          <a:stretch/>
        </p:blipFill>
        <p:spPr>
          <a:xfrm>
            <a:off x="5208701" y="846025"/>
            <a:ext cx="3051820" cy="17257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B793DA-0581-3F7F-E0D8-DDDC190C7093}"/>
              </a:ext>
            </a:extLst>
          </p:cNvPr>
          <p:cNvSpPr txBox="1"/>
          <p:nvPr/>
        </p:nvSpPr>
        <p:spPr>
          <a:xfrm>
            <a:off x="60087" y="3178920"/>
            <a:ext cx="27322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 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django.urls</a:t>
            </a:r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import path, include</a:t>
            </a:r>
          </a:p>
          <a:p>
            <a:endParaRPr lang="en-US" sz="8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urlpatterns</a:t>
            </a:r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= [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path('', include('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ChatbotApp.urls</a:t>
            </a:r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')),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0DDB89-7C8B-B337-D054-F0741960635E}"/>
              </a:ext>
            </a:extLst>
          </p:cNvPr>
          <p:cNvSpPr txBox="1"/>
          <p:nvPr/>
        </p:nvSpPr>
        <p:spPr>
          <a:xfrm>
            <a:off x="120174" y="2786690"/>
            <a:ext cx="4759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Edit the </a:t>
            </a:r>
            <a:r>
              <a:rPr lang="en-US" b="1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urls.py</a:t>
            </a:r>
            <a:r>
              <a:rPr lang="en-US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/>
              <a:t>under the </a:t>
            </a:r>
            <a:r>
              <a:rPr lang="en-US" b="1" i="1" dirty="0" err="1"/>
              <a:t>ChatbotProject</a:t>
            </a:r>
            <a:r>
              <a:rPr lang="en-US" b="1" i="1" dirty="0"/>
              <a:t> </a:t>
            </a:r>
            <a:r>
              <a:rPr lang="en-US" dirty="0"/>
              <a:t>folder: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1F93DF-5207-EA2A-BFA9-1BB8B22CE347}"/>
              </a:ext>
            </a:extLst>
          </p:cNvPr>
          <p:cNvSpPr txBox="1"/>
          <p:nvPr/>
        </p:nvSpPr>
        <p:spPr>
          <a:xfrm>
            <a:off x="120174" y="4282976"/>
            <a:ext cx="37105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from </a:t>
            </a:r>
            <a:r>
              <a:rPr lang="en-US" sz="800" b="1" dirty="0" err="1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django.urls</a:t>
            </a:r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 import path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from . import views</a:t>
            </a:r>
          </a:p>
          <a:p>
            <a:endParaRPr lang="en-US" sz="800" b="1" dirty="0">
              <a:solidFill>
                <a:srgbClr val="9B2393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1" dirty="0" err="1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urlpatterns</a:t>
            </a:r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 = [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    path('', </a:t>
            </a:r>
            <a:r>
              <a:rPr lang="en-US" sz="800" b="1" dirty="0" err="1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views.helloFunction</a:t>
            </a:r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, name='</a:t>
            </a:r>
            <a:r>
              <a:rPr lang="en-US" sz="800" b="1" dirty="0" err="1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helloFunction</a:t>
            </a:r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'),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5CA0B9-8759-EEEA-8DC7-780FB193E959}"/>
              </a:ext>
            </a:extLst>
          </p:cNvPr>
          <p:cNvSpPr txBox="1"/>
          <p:nvPr/>
        </p:nvSpPr>
        <p:spPr>
          <a:xfrm>
            <a:off x="60087" y="3913644"/>
            <a:ext cx="4518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</a:t>
            </a:r>
            <a:r>
              <a:rPr lang="en-US" b="1" i="1" dirty="0" err="1">
                <a:solidFill>
                  <a:srgbClr val="FF0000"/>
                </a:solidFill>
              </a:rPr>
              <a:t>urls.py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dirty="0"/>
              <a:t>under the </a:t>
            </a:r>
            <a:r>
              <a:rPr lang="en-US" b="1" i="1" dirty="0" err="1"/>
              <a:t>ChatbotApp</a:t>
            </a:r>
            <a:r>
              <a:rPr lang="en-US" b="1" i="1" dirty="0"/>
              <a:t> </a:t>
            </a:r>
            <a:r>
              <a:rPr lang="en-US" dirty="0"/>
              <a:t>folder: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353ADF-56C5-D59C-45D6-4B06EAFD3516}"/>
              </a:ext>
            </a:extLst>
          </p:cNvPr>
          <p:cNvSpPr txBox="1"/>
          <p:nvPr/>
        </p:nvSpPr>
        <p:spPr>
          <a:xfrm>
            <a:off x="4997865" y="2667638"/>
            <a:ext cx="173674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├── 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ChatbotProject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├── 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asgi.py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├── 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settings.py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├── </a:t>
            </a:r>
            <a:r>
              <a:rPr lang="en-US" sz="105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urls.py</a:t>
            </a:r>
            <a:endParaRPr lang="en-US" sz="1050"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└── 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wsgi.py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</a:t>
            </a: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├── 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ChatbotApp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├── 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admin.py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├── 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apps.py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├── migrations</a:t>
            </a: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├── 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models.py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├── templates</a:t>
            </a: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├── 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tests.py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├── </a:t>
            </a:r>
            <a:r>
              <a:rPr lang="en-US" sz="105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urls.py</a:t>
            </a:r>
            <a:endParaRPr lang="en-US" sz="105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└── 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views.py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AD7488F1-E8FF-E59B-E4B5-EC4086F35F3C}"/>
              </a:ext>
            </a:extLst>
          </p:cNvPr>
          <p:cNvSpPr/>
          <p:nvPr/>
        </p:nvSpPr>
        <p:spPr>
          <a:xfrm>
            <a:off x="6095237" y="3228671"/>
            <a:ext cx="242858" cy="14855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693BC28A-08BF-0D85-5F20-C8DF1223B1C1}"/>
              </a:ext>
            </a:extLst>
          </p:cNvPr>
          <p:cNvSpPr/>
          <p:nvPr/>
        </p:nvSpPr>
        <p:spPr>
          <a:xfrm>
            <a:off x="6046141" y="4809649"/>
            <a:ext cx="242858" cy="14855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14AAD1-799A-8BF5-3465-B23C4664FC48}"/>
              </a:ext>
            </a:extLst>
          </p:cNvPr>
          <p:cNvSpPr txBox="1"/>
          <p:nvPr/>
        </p:nvSpPr>
        <p:spPr>
          <a:xfrm>
            <a:off x="6336647" y="3118280"/>
            <a:ext cx="23580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Connect </a:t>
            </a:r>
            <a:r>
              <a:rPr lang="en-US" sz="1600" b="1" dirty="0">
                <a:solidFill>
                  <a:srgbClr val="0070C0"/>
                </a:solidFill>
              </a:rPr>
              <a:t>Project</a:t>
            </a:r>
            <a:r>
              <a:rPr lang="en-US" sz="1600" dirty="0">
                <a:solidFill>
                  <a:srgbClr val="0070C0"/>
                </a:solidFill>
              </a:rPr>
              <a:t> and </a:t>
            </a:r>
            <a:r>
              <a:rPr lang="en-US" sz="1600" b="1" dirty="0">
                <a:solidFill>
                  <a:srgbClr val="0070C0"/>
                </a:solidFill>
              </a:rPr>
              <a:t>Apps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B25127-7350-8DCE-57A3-7E6CED7071D5}"/>
              </a:ext>
            </a:extLst>
          </p:cNvPr>
          <p:cNvSpPr txBox="1"/>
          <p:nvPr/>
        </p:nvSpPr>
        <p:spPr>
          <a:xfrm>
            <a:off x="6336646" y="4693430"/>
            <a:ext cx="24817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Connect </a:t>
            </a:r>
            <a:r>
              <a:rPr lang="en-US" sz="1600" b="1" dirty="0">
                <a:solidFill>
                  <a:srgbClr val="FF0000"/>
                </a:solidFill>
              </a:rPr>
              <a:t>App</a:t>
            </a:r>
            <a:r>
              <a:rPr lang="en-US" sz="1600" dirty="0">
                <a:solidFill>
                  <a:srgbClr val="FF0000"/>
                </a:solidFill>
              </a:rPr>
              <a:t> and </a:t>
            </a:r>
            <a:r>
              <a:rPr lang="en-US" sz="1600" b="1" dirty="0">
                <a:solidFill>
                  <a:srgbClr val="FF0000"/>
                </a:solidFill>
              </a:rPr>
              <a:t>Functions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6E07714-C695-BCE4-D682-C246378CF764}"/>
              </a:ext>
            </a:extLst>
          </p:cNvPr>
          <p:cNvSpPr txBox="1">
            <a:spLocks/>
          </p:cNvSpPr>
          <p:nvPr/>
        </p:nvSpPr>
        <p:spPr bwMode="auto">
          <a:xfrm>
            <a:off x="91806" y="2464854"/>
            <a:ext cx="4219747" cy="57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rmAutofit fontScale="97500"/>
          </a:bodyPr>
          <a:lstStyle>
            <a:lvl1pPr lvl="0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lvl="1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lvl="2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lvl="3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lvl="4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lvl="5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lvl="6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lvl="7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lvl="8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Make Connections using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urls.py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20279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04D14-E4F8-9132-8D1F-EBD32A77C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Install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Ollama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7F169-6520-3C35-5D5F-69015ED2ED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68B2DE-A8BE-363A-F48C-F03972AFFD82}"/>
              </a:ext>
            </a:extLst>
          </p:cNvPr>
          <p:cNvSpPr txBox="1"/>
          <p:nvPr/>
        </p:nvSpPr>
        <p:spPr>
          <a:xfrm>
            <a:off x="311700" y="914400"/>
            <a:ext cx="3023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https://ollama.com/download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E04117-C508-05ED-63B4-7FED5B6BB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714" y="1487100"/>
            <a:ext cx="3614516" cy="27781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6C0DD9-15AB-7AF6-42DF-17797E27D0FA}"/>
              </a:ext>
            </a:extLst>
          </p:cNvPr>
          <p:cNvSpPr txBox="1"/>
          <p:nvPr/>
        </p:nvSpPr>
        <p:spPr>
          <a:xfrm>
            <a:off x="869004" y="4552545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might need to open a new terminal</a:t>
            </a:r>
          </a:p>
        </p:txBody>
      </p:sp>
    </p:spTree>
    <p:extLst>
      <p:ext uri="{BB962C8B-B14F-4D97-AF65-F5344CB8AC3E}">
        <p14:creationId xmlns:p14="http://schemas.microsoft.com/office/powerpoint/2010/main" val="827080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04D14-E4F8-9132-8D1F-EBD32A77C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Install a Large Language Model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7F169-6520-3C35-5D5F-69015ED2ED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68B2DE-A8BE-363A-F48C-F03972AFFD82}"/>
              </a:ext>
            </a:extLst>
          </p:cNvPr>
          <p:cNvSpPr txBox="1"/>
          <p:nvPr/>
        </p:nvSpPr>
        <p:spPr>
          <a:xfrm>
            <a:off x="311700" y="1017725"/>
            <a:ext cx="2459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ollama</a:t>
            </a:r>
            <a:r>
              <a:rPr lang="en-US" i="1" dirty="0"/>
              <a:t> pull gemma2:2b </a:t>
            </a:r>
          </a:p>
          <a:p>
            <a:r>
              <a:rPr lang="en-US" i="1" dirty="0" err="1"/>
              <a:t>ollama</a:t>
            </a:r>
            <a:r>
              <a:rPr lang="en-US" i="1" dirty="0"/>
              <a:t> run gemma2:2b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A5222A-502A-59F5-7BD4-A814BAE70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66" y="1860549"/>
            <a:ext cx="4369428" cy="102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923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04D14-E4F8-9132-8D1F-EBD32A77C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First LLM Output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7F169-6520-3C35-5D5F-69015ED2ED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68B2DE-A8BE-363A-F48C-F03972AFFD82}"/>
              </a:ext>
            </a:extLst>
          </p:cNvPr>
          <p:cNvSpPr txBox="1"/>
          <p:nvPr/>
        </p:nvSpPr>
        <p:spPr>
          <a:xfrm>
            <a:off x="360796" y="1224999"/>
            <a:ext cx="6805537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 </a:t>
            </a:r>
            <a:r>
              <a:rPr lang="en-US" sz="9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django.shortcuts</a:t>
            </a:r>
            <a:r>
              <a:rPr lang="en-US" sz="9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import render</a:t>
            </a:r>
          </a:p>
          <a:p>
            <a:r>
              <a:rPr lang="en-US" sz="900" b="0" dirty="0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import </a:t>
            </a:r>
            <a:r>
              <a:rPr lang="en-US" sz="900" b="0" dirty="0" err="1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ollama</a:t>
            </a:r>
            <a:endParaRPr lang="en-US" sz="900" b="0" dirty="0">
              <a:solidFill>
                <a:schemeClr val="accent6"/>
              </a:solidFill>
              <a:effectLst/>
              <a:latin typeface="Menlo" panose="020B0609030804020204" pitchFamily="49" charset="0"/>
            </a:endParaRPr>
          </a:p>
          <a:p>
            <a:endParaRPr lang="en-US" sz="900" b="0" dirty="0">
              <a:solidFill>
                <a:schemeClr val="accent6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b="0" dirty="0" err="1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900" b="0" dirty="0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 = 'gemma2:2b'</a:t>
            </a:r>
          </a:p>
          <a:p>
            <a:endParaRPr lang="en-US" sz="900" b="0" dirty="0">
              <a:solidFill>
                <a:schemeClr val="accent6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b="0" dirty="0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def LLM(prompt):</a:t>
            </a:r>
          </a:p>
          <a:p>
            <a:r>
              <a:rPr lang="en-US" sz="900" b="0" dirty="0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    response = </a:t>
            </a:r>
            <a:r>
              <a:rPr lang="en-US" sz="900" b="0" dirty="0" err="1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ollama.chat</a:t>
            </a:r>
            <a:r>
              <a:rPr lang="en-US" sz="900" b="0" dirty="0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(model=</a:t>
            </a:r>
            <a:r>
              <a:rPr lang="en-US" sz="900" b="0" dirty="0" err="1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900" b="0" dirty="0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, messages=[{'role': 'user', 'content': prompt}])</a:t>
            </a:r>
          </a:p>
          <a:p>
            <a:r>
              <a:rPr lang="en-US" sz="900" b="0" dirty="0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    return response['message']['content']</a:t>
            </a:r>
          </a:p>
          <a:p>
            <a:endParaRPr lang="en-US" sz="9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 </a:t>
            </a:r>
            <a:r>
              <a:rPr lang="en-US" sz="9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helloFunction</a:t>
            </a:r>
            <a:r>
              <a:rPr lang="en-US" sz="9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(request):</a:t>
            </a:r>
          </a:p>
          <a:p>
            <a:r>
              <a:rPr lang="en-US" sz="9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900" b="0" dirty="0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response = LLM("Hello world!")</a:t>
            </a:r>
          </a:p>
          <a:p>
            <a:r>
              <a:rPr lang="en-US" sz="9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response = {"response": response}</a:t>
            </a:r>
          </a:p>
          <a:p>
            <a:r>
              <a:rPr lang="en-US" sz="9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return render(request, '</a:t>
            </a:r>
            <a:r>
              <a:rPr lang="en-US" sz="9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chatbot.html</a:t>
            </a:r>
            <a:r>
              <a:rPr lang="en-US" sz="9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', response)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05B9E5-7915-1E59-79C3-44341FC8574A}"/>
              </a:ext>
            </a:extLst>
          </p:cNvPr>
          <p:cNvSpPr txBox="1"/>
          <p:nvPr/>
        </p:nvSpPr>
        <p:spPr>
          <a:xfrm>
            <a:off x="311700" y="914400"/>
            <a:ext cx="4608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 the </a:t>
            </a:r>
            <a:r>
              <a:rPr lang="en-US" b="1" i="1" dirty="0" err="1"/>
              <a:t>views.py</a:t>
            </a:r>
            <a:r>
              <a:rPr lang="en-US" b="1" i="1" dirty="0"/>
              <a:t> </a:t>
            </a:r>
            <a:r>
              <a:rPr lang="en-US" dirty="0"/>
              <a:t>file under </a:t>
            </a:r>
            <a:r>
              <a:rPr lang="en-US" b="1" i="1" dirty="0" err="1"/>
              <a:t>ChatbotApp</a:t>
            </a:r>
            <a:r>
              <a:rPr lang="en-US" dirty="0"/>
              <a:t> folder: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3C95E-7A49-1ED6-3498-B6DD017825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055" r="17871" b="1787"/>
          <a:stretch/>
        </p:blipFill>
        <p:spPr>
          <a:xfrm>
            <a:off x="4431921" y="2689436"/>
            <a:ext cx="3765042" cy="21705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313024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F31B4-9421-80E6-50DC-84C9C10B3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5BA54-A48A-C62E-3F5F-4CA2C48FF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Interact with Chatbot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96098-742F-09DC-6094-32264D0AB5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F17103-7711-940A-D45E-B2169FABB1AD}"/>
              </a:ext>
            </a:extLst>
          </p:cNvPr>
          <p:cNvSpPr txBox="1"/>
          <p:nvPr/>
        </p:nvSpPr>
        <p:spPr>
          <a:xfrm>
            <a:off x="360796" y="1224999"/>
            <a:ext cx="6805537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 </a:t>
            </a:r>
            <a:r>
              <a:rPr lang="en-US" sz="5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django.shortcuts</a:t>
            </a:r>
            <a:r>
              <a:rPr lang="en-US" sz="5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import render</a:t>
            </a:r>
          </a:p>
          <a:p>
            <a:r>
              <a:rPr lang="en-US" sz="5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 </a:t>
            </a:r>
            <a:r>
              <a:rPr lang="en-US" sz="5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ollama</a:t>
            </a:r>
            <a:endParaRPr lang="en-US" sz="5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endParaRPr lang="en-US" sz="5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5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5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= 'gemma2:2b'</a:t>
            </a:r>
          </a:p>
          <a:p>
            <a:endParaRPr lang="en-US" sz="5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5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 LLM(prompt):</a:t>
            </a:r>
          </a:p>
          <a:p>
            <a:r>
              <a:rPr lang="en-US" sz="5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response = </a:t>
            </a:r>
            <a:r>
              <a:rPr lang="en-US" sz="5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ollama.chat</a:t>
            </a:r>
            <a:r>
              <a:rPr lang="en-US" sz="5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(model=</a:t>
            </a:r>
            <a:r>
              <a:rPr lang="en-US" sz="5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5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, messages=[{'role': 'user', 'content': prompt}])</a:t>
            </a:r>
          </a:p>
          <a:p>
            <a:r>
              <a:rPr lang="en-US" sz="5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return response['message']['content']</a:t>
            </a:r>
          </a:p>
          <a:p>
            <a:endParaRPr lang="en-US" sz="9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 </a:t>
            </a:r>
            <a:r>
              <a:rPr lang="en-US" sz="9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helloFunction</a:t>
            </a:r>
            <a:r>
              <a:rPr lang="en-US" sz="9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(request):</a:t>
            </a:r>
          </a:p>
          <a:p>
            <a:r>
              <a:rPr lang="en-US" sz="900" b="0" dirty="0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900" b="0" dirty="0" err="1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900" b="0" dirty="0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900" b="0" dirty="0" err="1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request.GET.get</a:t>
            </a:r>
            <a:r>
              <a:rPr lang="en-US" sz="900" b="0" dirty="0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('</a:t>
            </a:r>
            <a:r>
              <a:rPr lang="en-US" sz="900" b="0" dirty="0" err="1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900" b="0" dirty="0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')</a:t>
            </a:r>
          </a:p>
          <a:p>
            <a:r>
              <a:rPr lang="en-US" sz="9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response = LLM(</a:t>
            </a:r>
            <a:r>
              <a:rPr lang="en-US" sz="900" b="0" dirty="0" err="1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9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response = {"response": response}</a:t>
            </a:r>
          </a:p>
          <a:p>
            <a:r>
              <a:rPr lang="en-US" sz="9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return render(request, '</a:t>
            </a:r>
            <a:r>
              <a:rPr lang="en-US" sz="9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chatbot.html</a:t>
            </a:r>
            <a:r>
              <a:rPr lang="en-US" sz="9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', response)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9EC12-49F8-CE30-A9F8-BE6786297AC2}"/>
              </a:ext>
            </a:extLst>
          </p:cNvPr>
          <p:cNvSpPr txBox="1"/>
          <p:nvPr/>
        </p:nvSpPr>
        <p:spPr>
          <a:xfrm>
            <a:off x="311700" y="914400"/>
            <a:ext cx="4608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 the </a:t>
            </a:r>
            <a:r>
              <a:rPr lang="en-US" b="1" i="1" dirty="0" err="1"/>
              <a:t>views.py</a:t>
            </a:r>
            <a:r>
              <a:rPr lang="en-US" b="1" i="1" dirty="0"/>
              <a:t> </a:t>
            </a:r>
            <a:r>
              <a:rPr lang="en-US" dirty="0"/>
              <a:t>file under </a:t>
            </a:r>
            <a:r>
              <a:rPr lang="en-US" b="1" i="1" dirty="0" err="1"/>
              <a:t>ChatbotApp</a:t>
            </a:r>
            <a:r>
              <a:rPr lang="en-US" dirty="0"/>
              <a:t> folder: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D128C5-F3B9-1671-75F7-70BE8A1E1F9E}"/>
              </a:ext>
            </a:extLst>
          </p:cNvPr>
          <p:cNvSpPr txBox="1"/>
          <p:nvPr/>
        </p:nvSpPr>
        <p:spPr>
          <a:xfrm>
            <a:off x="256467" y="2833587"/>
            <a:ext cx="4019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Edit the </a:t>
            </a:r>
            <a:r>
              <a:rPr lang="en-US" b="1" i="1" dirty="0" err="1"/>
              <a:t>chatbot.html</a:t>
            </a:r>
            <a:r>
              <a:rPr lang="en-US" b="1" i="1" dirty="0"/>
              <a:t> </a:t>
            </a:r>
            <a:r>
              <a:rPr lang="en-US" dirty="0"/>
              <a:t>file under </a:t>
            </a:r>
            <a:r>
              <a:rPr lang="en-US" b="1" i="1" dirty="0"/>
              <a:t>templates</a:t>
            </a:r>
            <a:r>
              <a:rPr lang="en-US" dirty="0"/>
              <a:t> folder: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3F4314-70ED-72AD-8964-304230F903B0}"/>
              </a:ext>
            </a:extLst>
          </p:cNvPr>
          <p:cNvSpPr txBox="1"/>
          <p:nvPr/>
        </p:nvSpPr>
        <p:spPr>
          <a:xfrm>
            <a:off x="373640" y="3406440"/>
            <a:ext cx="45464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&lt;!DOCTYPE html&gt;</a:t>
            </a:r>
          </a:p>
          <a:p>
            <a:r>
              <a:rPr lang="en-US" sz="500" dirty="0"/>
              <a:t>&lt;html&gt;</a:t>
            </a:r>
          </a:p>
          <a:p>
            <a:r>
              <a:rPr lang="en-US" sz="500" dirty="0"/>
              <a:t>&lt;head&gt;</a:t>
            </a:r>
          </a:p>
          <a:p>
            <a:r>
              <a:rPr lang="en-US" sz="500" dirty="0"/>
              <a:t>    &lt;title&gt;LLM Response&lt;/title&gt;</a:t>
            </a:r>
          </a:p>
          <a:p>
            <a:r>
              <a:rPr lang="en-US" sz="500" dirty="0"/>
              <a:t>&lt;/head&gt;</a:t>
            </a:r>
          </a:p>
          <a:p>
            <a:r>
              <a:rPr lang="en-US" sz="500" dirty="0"/>
              <a:t>&lt;body style="height: 100%; margin: 0; display: flex; justify-content: center; align-items: center;"&gt;</a:t>
            </a:r>
          </a:p>
          <a:p>
            <a:r>
              <a:rPr lang="en-US" sz="500" dirty="0"/>
              <a:t>    &lt;div style="text-align: center;"&gt;</a:t>
            </a:r>
          </a:p>
          <a:p>
            <a:r>
              <a:rPr lang="en-US" sz="500" dirty="0"/>
              <a:t>        &lt;h1&gt;My Chatbot&lt;/h1&gt;</a:t>
            </a:r>
          </a:p>
          <a:p>
            <a:r>
              <a:rPr lang="en-US" sz="500" dirty="0"/>
              <a:t>        &lt;p&gt;{{ response }}&lt;/p&gt;</a:t>
            </a:r>
          </a:p>
          <a:p>
            <a:r>
              <a:rPr lang="en-US" sz="1000" dirty="0">
                <a:solidFill>
                  <a:schemeClr val="accent6"/>
                </a:solidFill>
              </a:rPr>
              <a:t>        &lt;form method="GET" action="{% </a:t>
            </a:r>
            <a:r>
              <a:rPr lang="en-US" sz="1000" dirty="0" err="1">
                <a:solidFill>
                  <a:schemeClr val="accent6"/>
                </a:solidFill>
              </a:rPr>
              <a:t>url</a:t>
            </a:r>
            <a:r>
              <a:rPr lang="en-US" sz="1000" dirty="0">
                <a:solidFill>
                  <a:schemeClr val="accent6"/>
                </a:solidFill>
              </a:rPr>
              <a:t> '</a:t>
            </a:r>
            <a:r>
              <a:rPr lang="en-US" sz="1000" dirty="0" err="1">
                <a:solidFill>
                  <a:schemeClr val="accent6"/>
                </a:solidFill>
              </a:rPr>
              <a:t>helloFunction</a:t>
            </a:r>
            <a:r>
              <a:rPr lang="en-US" sz="1000" dirty="0">
                <a:solidFill>
                  <a:schemeClr val="accent6"/>
                </a:solidFill>
              </a:rPr>
              <a:t>' %}"&gt;</a:t>
            </a:r>
          </a:p>
          <a:p>
            <a:r>
              <a:rPr lang="en-US" sz="1000" dirty="0">
                <a:solidFill>
                  <a:schemeClr val="accent6"/>
                </a:solidFill>
              </a:rPr>
              <a:t>            &lt;label for="</a:t>
            </a:r>
            <a:r>
              <a:rPr lang="en-US" sz="1000" dirty="0" err="1">
                <a:solidFill>
                  <a:schemeClr val="accent6"/>
                </a:solidFill>
              </a:rPr>
              <a:t>userInput</a:t>
            </a:r>
            <a:r>
              <a:rPr lang="en-US" sz="1000" dirty="0">
                <a:solidFill>
                  <a:schemeClr val="accent6"/>
                </a:solidFill>
              </a:rPr>
              <a:t>"&gt;Enter your query:&lt;/label&gt;</a:t>
            </a:r>
          </a:p>
          <a:p>
            <a:r>
              <a:rPr lang="en-US" sz="1000" dirty="0">
                <a:solidFill>
                  <a:schemeClr val="accent6"/>
                </a:solidFill>
              </a:rPr>
              <a:t>            &lt;input type="text" name="</a:t>
            </a:r>
            <a:r>
              <a:rPr lang="en-US" sz="1000" dirty="0" err="1">
                <a:solidFill>
                  <a:schemeClr val="accent6"/>
                </a:solidFill>
              </a:rPr>
              <a:t>userInput</a:t>
            </a:r>
            <a:r>
              <a:rPr lang="en-US" sz="1000" dirty="0">
                <a:solidFill>
                  <a:schemeClr val="accent6"/>
                </a:solidFill>
              </a:rPr>
              <a:t>" placeholder="Chat with me" required&gt;</a:t>
            </a:r>
          </a:p>
          <a:p>
            <a:r>
              <a:rPr lang="en-US" sz="1000" dirty="0">
                <a:solidFill>
                  <a:schemeClr val="accent6"/>
                </a:solidFill>
              </a:rPr>
              <a:t>            &lt;button type="submit"&gt;Submit&lt;/button&gt;</a:t>
            </a:r>
          </a:p>
          <a:p>
            <a:r>
              <a:rPr lang="en-US" sz="1000" dirty="0">
                <a:solidFill>
                  <a:schemeClr val="accent6"/>
                </a:solidFill>
              </a:rPr>
              <a:t>        &lt;/form&gt;</a:t>
            </a:r>
          </a:p>
          <a:p>
            <a:r>
              <a:rPr lang="en-US" sz="500" dirty="0"/>
              <a:t>    &lt;/div&gt;</a:t>
            </a:r>
          </a:p>
          <a:p>
            <a:r>
              <a:rPr lang="en-US" sz="500" dirty="0"/>
              <a:t>&lt;/body&gt;</a:t>
            </a:r>
          </a:p>
          <a:p>
            <a:r>
              <a:rPr lang="en-US" sz="500" dirty="0"/>
              <a:t>&lt;/html&gt;</a:t>
            </a:r>
          </a:p>
          <a:p>
            <a:endParaRPr lang="en-US" sz="5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493FBB-5F3E-25B7-FA28-C72CA93422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94" r="6608"/>
          <a:stretch/>
        </p:blipFill>
        <p:spPr>
          <a:xfrm>
            <a:off x="4793306" y="2102652"/>
            <a:ext cx="4019001" cy="2108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313233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04D14-E4F8-9132-8D1F-EBD32A77C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Chat with Your Files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7F169-6520-3C35-5D5F-69015ED2ED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693A07-35C7-7936-C466-A6C223B2DAB4}"/>
              </a:ext>
            </a:extLst>
          </p:cNvPr>
          <p:cNvSpPr txBox="1"/>
          <p:nvPr/>
        </p:nvSpPr>
        <p:spPr>
          <a:xfrm>
            <a:off x="437958" y="917395"/>
            <a:ext cx="46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your documents to customize the chatbot</a:t>
            </a:r>
          </a:p>
          <a:p>
            <a:r>
              <a:rPr lang="en-US" dirty="0"/>
              <a:t>Create a new template </a:t>
            </a:r>
            <a:r>
              <a:rPr lang="en-US" b="1" i="1" dirty="0" err="1"/>
              <a:t>customChatbot.html</a:t>
            </a:r>
            <a:r>
              <a:rPr lang="en-US" dirty="0"/>
              <a:t> under </a:t>
            </a:r>
            <a:r>
              <a:rPr lang="en-US" b="1" i="1" dirty="0"/>
              <a:t>templates</a:t>
            </a:r>
            <a:r>
              <a:rPr lang="en-US" dirty="0"/>
              <a:t> folder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C92A9D-5A39-0F95-29E0-E7858AB5970A}"/>
              </a:ext>
            </a:extLst>
          </p:cNvPr>
          <p:cNvSpPr txBox="1"/>
          <p:nvPr/>
        </p:nvSpPr>
        <p:spPr>
          <a:xfrm>
            <a:off x="249439" y="1840125"/>
            <a:ext cx="320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templates/</a:t>
            </a:r>
            <a:r>
              <a:rPr lang="en-US" b="1" dirty="0" err="1"/>
              <a:t>customChatbot.html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1025A7-C2D5-BF2E-6843-BC4E0C1E1CF6}"/>
              </a:ext>
            </a:extLst>
          </p:cNvPr>
          <p:cNvSpPr txBox="1"/>
          <p:nvPr/>
        </p:nvSpPr>
        <p:spPr>
          <a:xfrm>
            <a:off x="313562" y="2210169"/>
            <a:ext cx="3469219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&lt;!DOCTYPE html&gt;</a:t>
            </a:r>
          </a:p>
          <a:p>
            <a:r>
              <a:rPr lang="en-US" sz="500" dirty="0"/>
              <a:t>&lt;html&gt;</a:t>
            </a:r>
          </a:p>
          <a:p>
            <a:r>
              <a:rPr lang="en-US" sz="500" dirty="0"/>
              <a:t>&lt;head&gt;</a:t>
            </a:r>
          </a:p>
          <a:p>
            <a:r>
              <a:rPr lang="en-US" sz="500" dirty="0"/>
              <a:t>    &lt;title&gt;LLM Response&lt;/title&gt;</a:t>
            </a:r>
          </a:p>
          <a:p>
            <a:r>
              <a:rPr lang="en-US" sz="500" dirty="0"/>
              <a:t>&lt;/head&gt;</a:t>
            </a:r>
          </a:p>
          <a:p>
            <a:r>
              <a:rPr lang="en-US" sz="500" dirty="0"/>
              <a:t>&lt;body style="height: 100%; margin: 0; display: flex; justify-content: center; align-items: center;"&gt;</a:t>
            </a:r>
          </a:p>
          <a:p>
            <a:r>
              <a:rPr lang="en-US" sz="500" dirty="0"/>
              <a:t>    &lt;div style="text-align: center;"&gt;</a:t>
            </a:r>
          </a:p>
          <a:p>
            <a:r>
              <a:rPr lang="en-US" sz="500" dirty="0"/>
              <a:t>        &lt;h1&gt;Custom Chatbot&lt;/h1&gt;</a:t>
            </a:r>
          </a:p>
          <a:p>
            <a:r>
              <a:rPr lang="en-US" sz="500" dirty="0"/>
              <a:t>        </a:t>
            </a:r>
          </a:p>
          <a:p>
            <a:r>
              <a:rPr lang="en-US" sz="800" dirty="0">
                <a:solidFill>
                  <a:schemeClr val="accent6"/>
                </a:solidFill>
              </a:rPr>
              <a:t>        &lt;h2&gt;Train Chatbot&lt;/h2&gt;</a:t>
            </a:r>
          </a:p>
          <a:p>
            <a:r>
              <a:rPr lang="en-US" sz="800" dirty="0">
                <a:solidFill>
                  <a:schemeClr val="accent6"/>
                </a:solidFill>
              </a:rPr>
              <a:t>        &lt;form method="POST" action="/upload" </a:t>
            </a:r>
            <a:r>
              <a:rPr lang="en-US" sz="800" dirty="0" err="1">
                <a:solidFill>
                  <a:schemeClr val="accent6"/>
                </a:solidFill>
              </a:rPr>
              <a:t>enctype</a:t>
            </a:r>
            <a:r>
              <a:rPr lang="en-US" sz="800" dirty="0">
                <a:solidFill>
                  <a:schemeClr val="accent6"/>
                </a:solidFill>
              </a:rPr>
              <a:t>="multipart/form-data"&gt;</a:t>
            </a:r>
          </a:p>
          <a:p>
            <a:r>
              <a:rPr lang="en-US" sz="800" dirty="0">
                <a:solidFill>
                  <a:schemeClr val="accent6"/>
                </a:solidFill>
              </a:rPr>
              <a:t>            {% </a:t>
            </a:r>
            <a:r>
              <a:rPr lang="en-US" sz="800" dirty="0" err="1">
                <a:solidFill>
                  <a:schemeClr val="accent6"/>
                </a:solidFill>
              </a:rPr>
              <a:t>csrf_token</a:t>
            </a:r>
            <a:r>
              <a:rPr lang="en-US" sz="800" dirty="0">
                <a:solidFill>
                  <a:schemeClr val="accent6"/>
                </a:solidFill>
              </a:rPr>
              <a:t> %}</a:t>
            </a:r>
          </a:p>
          <a:p>
            <a:r>
              <a:rPr lang="en-US" sz="800" dirty="0">
                <a:solidFill>
                  <a:schemeClr val="accent6"/>
                </a:solidFill>
              </a:rPr>
              <a:t>            &lt;label for="file"&gt;Choose files to upload:&lt;/label&gt;</a:t>
            </a:r>
          </a:p>
          <a:p>
            <a:r>
              <a:rPr lang="en-US" sz="800" dirty="0">
                <a:solidFill>
                  <a:schemeClr val="accent6"/>
                </a:solidFill>
              </a:rPr>
              <a:t>            &lt;input type="file" id="file" name="files[]" multiple required&gt;</a:t>
            </a:r>
          </a:p>
          <a:p>
            <a:r>
              <a:rPr lang="en-US" sz="800" dirty="0">
                <a:solidFill>
                  <a:schemeClr val="accent6"/>
                </a:solidFill>
              </a:rPr>
              <a:t>            &lt;button type="submit"&gt;Upload&lt;/button&gt;</a:t>
            </a:r>
          </a:p>
          <a:p>
            <a:r>
              <a:rPr lang="en-US" sz="800" dirty="0">
                <a:solidFill>
                  <a:schemeClr val="accent6"/>
                </a:solidFill>
              </a:rPr>
              <a:t>        &lt;/form&gt;</a:t>
            </a:r>
          </a:p>
          <a:p>
            <a:r>
              <a:rPr lang="en-US" sz="800" dirty="0">
                <a:solidFill>
                  <a:schemeClr val="accent6"/>
                </a:solidFill>
              </a:rPr>
              <a:t>        &lt;</a:t>
            </a:r>
            <a:r>
              <a:rPr lang="en-US" sz="800" dirty="0" err="1">
                <a:solidFill>
                  <a:schemeClr val="accent6"/>
                </a:solidFill>
              </a:rPr>
              <a:t>br</a:t>
            </a:r>
            <a:r>
              <a:rPr lang="en-US" sz="800" dirty="0">
                <a:solidFill>
                  <a:schemeClr val="accent6"/>
                </a:solidFill>
              </a:rPr>
              <a:t> /&gt;</a:t>
            </a:r>
          </a:p>
          <a:p>
            <a:r>
              <a:rPr lang="en-US" sz="800" dirty="0">
                <a:solidFill>
                  <a:schemeClr val="accent6"/>
                </a:solidFill>
              </a:rPr>
              <a:t>        &lt;form method="POST" action="/train"&gt;</a:t>
            </a:r>
          </a:p>
          <a:p>
            <a:r>
              <a:rPr lang="en-US" sz="800" dirty="0">
                <a:solidFill>
                  <a:schemeClr val="accent6"/>
                </a:solidFill>
              </a:rPr>
              <a:t>            {% </a:t>
            </a:r>
            <a:r>
              <a:rPr lang="en-US" sz="800" dirty="0" err="1">
                <a:solidFill>
                  <a:schemeClr val="accent6"/>
                </a:solidFill>
              </a:rPr>
              <a:t>csrf_token</a:t>
            </a:r>
            <a:r>
              <a:rPr lang="en-US" sz="800" dirty="0">
                <a:solidFill>
                  <a:schemeClr val="accent6"/>
                </a:solidFill>
              </a:rPr>
              <a:t> %}</a:t>
            </a:r>
          </a:p>
          <a:p>
            <a:r>
              <a:rPr lang="en-US" sz="800" dirty="0">
                <a:solidFill>
                  <a:schemeClr val="accent6"/>
                </a:solidFill>
              </a:rPr>
              <a:t>            &lt;button type="submit"&gt;Train Chatbot&lt;/button&gt; {{ alert }}</a:t>
            </a:r>
          </a:p>
          <a:p>
            <a:r>
              <a:rPr lang="en-US" sz="800" dirty="0">
                <a:solidFill>
                  <a:schemeClr val="accent6"/>
                </a:solidFill>
              </a:rPr>
              <a:t>        &lt;/form&gt;</a:t>
            </a:r>
          </a:p>
          <a:p>
            <a:r>
              <a:rPr lang="en-US" sz="500" dirty="0"/>
              <a:t>        &lt;p&gt;{{ response }}&lt;/p&gt; </a:t>
            </a:r>
          </a:p>
          <a:p>
            <a:r>
              <a:rPr lang="en-US" sz="500" dirty="0"/>
              <a:t>        &lt;form method="GET" action="{% </a:t>
            </a:r>
            <a:r>
              <a:rPr lang="en-US" sz="500" dirty="0" err="1"/>
              <a:t>url</a:t>
            </a:r>
            <a:r>
              <a:rPr lang="en-US" sz="500" dirty="0"/>
              <a:t> '</a:t>
            </a:r>
            <a:r>
              <a:rPr lang="en-US" sz="500" dirty="0" err="1"/>
              <a:t>customChatbot</a:t>
            </a:r>
            <a:r>
              <a:rPr lang="en-US" sz="500" dirty="0"/>
              <a:t>' %}"&gt;</a:t>
            </a:r>
          </a:p>
          <a:p>
            <a:r>
              <a:rPr lang="en-US" sz="500" dirty="0"/>
              <a:t>            &lt;label for="</a:t>
            </a:r>
            <a:r>
              <a:rPr lang="en-US" sz="500" dirty="0" err="1"/>
              <a:t>userInput</a:t>
            </a:r>
            <a:r>
              <a:rPr lang="en-US" sz="500" dirty="0"/>
              <a:t>"&gt;Enter your query:&lt;/label&gt;</a:t>
            </a:r>
          </a:p>
          <a:p>
            <a:r>
              <a:rPr lang="en-US" sz="500" dirty="0"/>
              <a:t>            &lt;input type="text" name="</a:t>
            </a:r>
            <a:r>
              <a:rPr lang="en-US" sz="500" dirty="0" err="1"/>
              <a:t>userInput</a:t>
            </a:r>
            <a:r>
              <a:rPr lang="en-US" sz="500" dirty="0"/>
              <a:t>" placeholder="Chat with me" required&gt;</a:t>
            </a:r>
          </a:p>
          <a:p>
            <a:r>
              <a:rPr lang="en-US" sz="500" dirty="0"/>
              <a:t>            &lt;button type="submit"&gt;Submit&lt;/button&gt;</a:t>
            </a:r>
          </a:p>
          <a:p>
            <a:r>
              <a:rPr lang="en-US" sz="500" dirty="0"/>
              <a:t>        &lt;/form&gt;</a:t>
            </a:r>
          </a:p>
          <a:p>
            <a:r>
              <a:rPr lang="en-US" sz="500" dirty="0"/>
              <a:t>    &lt;/div&gt;</a:t>
            </a:r>
          </a:p>
          <a:p>
            <a:r>
              <a:rPr lang="en-US" sz="500" dirty="0"/>
              <a:t>&lt;/body&gt;</a:t>
            </a:r>
          </a:p>
          <a:p>
            <a:r>
              <a:rPr lang="en-US" sz="500" dirty="0"/>
              <a:t>&lt;/html&gt;</a:t>
            </a:r>
          </a:p>
          <a:p>
            <a:endParaRPr lang="en-US" sz="500" dirty="0"/>
          </a:p>
          <a:p>
            <a:endParaRPr lang="en-US" sz="5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0FCD40-7305-A27A-E39B-6DDD828AF7C0}"/>
              </a:ext>
            </a:extLst>
          </p:cNvPr>
          <p:cNvSpPr txBox="1"/>
          <p:nvPr/>
        </p:nvSpPr>
        <p:spPr>
          <a:xfrm>
            <a:off x="2287534" y="-30853168"/>
            <a:ext cx="4575068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django.shortcuts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render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ollama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langchain_community.llms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Ollama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langchain_community.document_loaders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DirectoryLoader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PyMuPDFLoader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langchain_community.embeddings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OllamaEmbeddings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langchain_community.vectorstores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FAISS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langchain.text_splitter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RecursiveCharacterTextSplitter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shutil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django.core.files.storage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default_storage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langchain.prompts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ChatPromptTemplate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langchain.chains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create_retrieval_chain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langchain.chains.combine_documents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create_stuff_documents_chain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requests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django.http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JsonResponse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'gemma2:2b'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LLM(prompt):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ollama.chat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(model=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messages=[{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'role'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'user'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'content'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prompt}])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response[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'message'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][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'content'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helloFunction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(request):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request.GET.get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LLM(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"response"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response}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render(request,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chatbot.html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response)</a:t>
            </a: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customChatbot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(request):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request.GET.get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RAG(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"response"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response}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render(request,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customChatbot.html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response)</a:t>
            </a: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upload_files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(request):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request.method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==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'POST'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request.FILES.getlist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'files[]'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Get the list of uploaded files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uploaded_files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request.FILES.getlist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'files[]'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Define the base directory where files will be saved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BASE_DIR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os.path.dirname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os.path.abspath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(__file__))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DATA_PATH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os.path.join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(BASE_DIR,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'data'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Ensure the 'data' directory exists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os.path.exists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(DATA_PATH):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os.makedirs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(DATA_PATH)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Process each file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success_messages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[]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uploaded_file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uploaded_files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file_path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os.path.join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(DATA_PATH,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uploaded_file.name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Save the file to the 'data' directory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default_storage.open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file_path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wb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+'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destination: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chunk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uploaded_file.chunks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destination.write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(chunk)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success_messages.append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'File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uploaded_file.name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 uploaded successfully!'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Return a response indicating success for all files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alert = 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'response'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success_messages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render(request,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customChatbot.html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alert)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If no files were uploaded, return an error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alert = 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'error'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'No files uploaded.'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render(request,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customChatbot.html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alert)</a:t>
            </a: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RAG(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user_input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BASE_DIR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os.path.dirname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os.path.abspath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(__file__))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FAISS_PATH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os.path.join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(BASE_DIR,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faiss_index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Set up the local model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Ollama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(model=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Load the FAISS index with </a:t>
            </a:r>
            <a:r>
              <a:rPr lang="en-US" sz="2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allow_dangerous_deserialization</a:t>
            </a:r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set to True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vector_store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FAISS.load_local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FAISS_PATH, 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OllamaEmbeddings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(model=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 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allow_dangerous_deserialization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Set up the query prompt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prompt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ChatPromptTemplate.from_template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"""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Answer the following question only based on the given context: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&lt;context&gt;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{context}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&lt;/context&gt;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Question: {input}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"""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Retrieve context from vector store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docs_chain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create_stuff_documents_chain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prompt)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retriever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vector_store.as_retriever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retrieval_chain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create_retrieval_chain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(retriever,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docs_chain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Perform the query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retrieval_chain.invoke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"input"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user_input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print(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":::QUERY RESPONSE:::"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print(response[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"answer"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response[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"answer"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train(request):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generate_data_store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documents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load_documents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chunks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split_text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(documents)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save_to_faiss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(chunks)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JsonResponse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'status'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'success'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})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load_documents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Load documents from a local directory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loader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DirectoryLoader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(DATA_PATH, glob=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"*.pdf"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loader_cls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PyMuPDFLoader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documents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loader.load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documents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split_text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(documents):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Split documents into manageable chunks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text_splitter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RecursiveCharacterTextSplitter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chunk_size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300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chunk_overlap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length_function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add_start_index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chunks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text_splitter.split_documents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(documents)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print(</a:t>
            </a:r>
            <a:r>
              <a:rPr lang="en-US" sz="2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"Split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(documents)}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documents into 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(chunks)}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chunks."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chunks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save_to_faiss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(chunks):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Clear out the database first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os.path.exists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(FAISS_PATH):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shutil.rmtree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(FAISS_PATH)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Create embeddings using </a:t>
            </a:r>
            <a:r>
              <a:rPr lang="en-US" sz="2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Ollama's</a:t>
            </a:r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local model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embeddings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OllamaEmbeddings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(model=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Initialize FAISS vector store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vector_store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FAISS.from_documents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(chunks, embeddings)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Save FAISS index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vector_store.save_local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(FAISS_PATH)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print(</a:t>
            </a:r>
            <a:r>
              <a:rPr lang="en-US" sz="2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"Saved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(chunks)}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chunks to 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{FAISS_PATH}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using FAISS."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Dynamically point to the 'data' folder in the same directory as this script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BASE_DIR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os.path.dirname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os.path.abspath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(__file__))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FAISS_PATH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os.path.join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(BASE_DIR,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faiss_index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DATA_PATH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os.path.join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(BASE_DIR,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"data"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generate_data_store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 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'response'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"Chatbot trained successfully!"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 </a:t>
            </a:r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Pass response to template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render(request,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customChatbot.html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response) </a:t>
            </a:r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Render the HTML page with response 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5C2878-ABD1-2AE6-367A-C20CDCE7B4DF}"/>
              </a:ext>
            </a:extLst>
          </p:cNvPr>
          <p:cNvSpPr txBox="1"/>
          <p:nvPr/>
        </p:nvSpPr>
        <p:spPr>
          <a:xfrm rot="16200000">
            <a:off x="4707941" y="1875820"/>
            <a:ext cx="67678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django.shortcuts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import render 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ollama</a:t>
            </a:r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langchain_community.llms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import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Ollama</a:t>
            </a:r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langchain_community.document_loaders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import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DirectoryLoader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PyMuPDFLoader</a:t>
            </a:r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langchain_community.embeddings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import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OllamaEmbeddings</a:t>
            </a:r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langchain_community.vectorstores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import FAISS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langchain.text_splitter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import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RecursiveCharacterTextSplitter</a:t>
            </a:r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os</a:t>
            </a:r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shutil</a:t>
            </a:r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django.core.files.storage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import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default_storage</a:t>
            </a:r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langchain.prompts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import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ChatPromptTemplate</a:t>
            </a:r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langchain.chains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import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create_retrieval_chain</a:t>
            </a:r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langchain.chains.combine_documents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import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create_stuff_documents_chain</a:t>
            </a:r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 requests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django.http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import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JsonResponse</a:t>
            </a:r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= 'gemma2:2b'</a:t>
            </a:r>
          </a:p>
          <a:p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 LLM(prompt):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response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ollama.chat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(model=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, messages=[{'role': 'user', 'content': prompt}])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return response['message']['content']</a:t>
            </a:r>
          </a:p>
          <a:p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helloFunction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(request):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request.GET.get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('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')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response = LLM(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response = {"response": response}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return render(request, 'chatbot.html', response)</a:t>
            </a:r>
          </a:p>
          <a:p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customChatbot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(request):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request.GET.get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('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')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# Check if the FAISS index exists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BASE_DIR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os.path.dirname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os.path.abspath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(__file__))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FAISS_PATH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os.path.join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(BASE_DIR, "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faiss_index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", "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index.faiss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")  # Add '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index.faiss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' to path</a:t>
            </a:r>
          </a:p>
          <a:p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if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os.path.exists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(FAISS_PATH):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# If the FAISS index exists, proceed with the RAG function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response = RAG(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else: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# If the FAISS index does not exist, prompt the user to train the chatbot first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response = "Please train the chatbot first."</a:t>
            </a:r>
          </a:p>
          <a:p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response = {"response": response}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return render(request, 'customChatbot.html', response)</a:t>
            </a:r>
          </a:p>
          <a:p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upload_files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(request):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if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request.method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== 'POST' and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request.FILES.getlist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('files[]'):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# Get the list of uploaded files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uploaded_files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request.FILES.getlist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('files[]')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# Define the base directory where files will be saved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BASE_DIR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os.path.dirname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os.path.abspath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(__file__))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DATA_PATH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os.path.join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(BASE_DIR, 'data')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# Ensure the 'data' directory exists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if not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os.path.exists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(DATA_PATH):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os.makedirs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(DATA_PATH)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# Process each file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success_messages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= []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for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uploaded_file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in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uploaded_files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file_path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os.path.join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(DATA_PATH, uploaded_file.name)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    # Save the file to the 'data' directory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    with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default_storage.open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file_path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, '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wb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+') as destination: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        for chunk in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uploaded_file.chunks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        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destination.write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(chunk)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success_messages.append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f'File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"{uploaded_file.name}" uploaded successfully!')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# Return a response indicating success for all files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alert = {'response':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success_messages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return render(request, 'customChatbot.html', alert)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else: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# If no files were uploaded, return an error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alert = {'error': 'No files uploaded.'}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return render(request, 'customChatbot.html', alert)</a:t>
            </a:r>
          </a:p>
          <a:p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 RAG(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user_input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BASE_DIR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os.path.dirname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os.path.abspath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(__file__))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FAISS_PATH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os.path.join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(BASE_DIR, "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faiss_index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# Set up the local model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llm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Ollama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(model=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# Load the FAISS index with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allow_dangerous_deserialization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set to True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vector_store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FAISS.load_local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FAISS_PATH, 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OllamaEmbeddings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(model=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), 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allow_dangerous_deserialization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=True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# Set up the query prompt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prompt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ChatPromptTemplate.from_template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"""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Answer the following question only based on the given context: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&lt;context&gt;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{context}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&lt;/context&gt;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Question: {input}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""")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# Retrieve context from vector store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docs_chain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create_stuff_documents_chain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llm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, prompt)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retriever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vector_store.as_retriever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retrieval_chain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create_retrieval_chain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(retriever,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docs_chain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# Perform the query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response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retrieval_chain.invoke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({"input":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user_input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print(":::QUERY RESPONSE:::")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print(response["answer"])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return response["answer"]</a:t>
            </a:r>
          </a:p>
          <a:p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 train(request):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def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generate_data_store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documents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load_documents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chunks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split_text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(documents)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save_to_faiss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(chunks)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return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JsonResponse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({'status': 'success'})</a:t>
            </a:r>
          </a:p>
          <a:p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def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load_documents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# Load documents from a local directory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loader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DirectoryLoader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(DATA_PATH, glob="*.pdf",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loader_cls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PyMuPDFLoader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documents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loader.load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return documents</a:t>
            </a:r>
          </a:p>
          <a:p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def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split_text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(documents):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# Split documents into manageable chunks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text_splitter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RecursiveCharacterTextSplitter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chunk_size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=300,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chunk_overlap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=100,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length_function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add_start_index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=True,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chunks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text_splitter.split_documents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(documents)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print(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f"Split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(documents)} documents into {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(chunks)} chunks.")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return chunks</a:t>
            </a:r>
          </a:p>
          <a:p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def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save_to_faiss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(chunks):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# Clear out the database first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if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os.path.exists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(FAISS_PATH):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shutil.rmtree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(FAISS_PATH)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embeddings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OllamaEmbeddings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(model=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vector_store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FAISS.from_documents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(chunks, embeddings)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vector_store.save_local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(FAISS_PATH)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print(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f"Saved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(chunks)} chunks to {FAISS_PATH} using FAISS.")</a:t>
            </a:r>
          </a:p>
          <a:p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# Dynamically point to the 'data' folder in the same directory as this script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BASE_DIR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os.path.dirname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os.path.abspath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(__file__))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FAISS_PATH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os.path.join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(BASE_DIR, "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faiss_index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DATA_PATH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os.path.join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(BASE_DIR, "data")</a:t>
            </a:r>
          </a:p>
          <a:p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generate_data_store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response = {'response': "Chatbot trained successfully!"}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return render(request, 'customChatbot.html', response)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677167-9694-62C7-5184-418E19A059B8}"/>
              </a:ext>
            </a:extLst>
          </p:cNvPr>
          <p:cNvSpPr txBox="1"/>
          <p:nvPr/>
        </p:nvSpPr>
        <p:spPr>
          <a:xfrm>
            <a:off x="3749378" y="3411636"/>
            <a:ext cx="444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 the </a:t>
            </a:r>
            <a:r>
              <a:rPr lang="en-US" b="1" i="1" dirty="0" err="1"/>
              <a:t>urls.py</a:t>
            </a:r>
            <a:r>
              <a:rPr lang="en-US" b="1" i="1" dirty="0"/>
              <a:t> </a:t>
            </a:r>
            <a:r>
              <a:rPr lang="en-US" dirty="0"/>
              <a:t>file under </a:t>
            </a:r>
            <a:r>
              <a:rPr lang="en-US" b="1" i="1" dirty="0" err="1"/>
              <a:t>ChatbotApp</a:t>
            </a:r>
            <a:r>
              <a:rPr lang="en-US" dirty="0"/>
              <a:t> folder: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5FB405-8F68-F832-EC68-3E2FE4C39F97}"/>
              </a:ext>
            </a:extLst>
          </p:cNvPr>
          <p:cNvSpPr txBox="1"/>
          <p:nvPr/>
        </p:nvSpPr>
        <p:spPr>
          <a:xfrm>
            <a:off x="3782781" y="3748731"/>
            <a:ext cx="359425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from </a:t>
            </a:r>
            <a:r>
              <a:rPr lang="en-US" sz="900" dirty="0" err="1"/>
              <a:t>django.urls</a:t>
            </a:r>
            <a:r>
              <a:rPr lang="en-US" sz="900" dirty="0"/>
              <a:t> import path</a:t>
            </a:r>
          </a:p>
          <a:p>
            <a:r>
              <a:rPr lang="en-US" sz="900" dirty="0"/>
              <a:t>from . import views</a:t>
            </a:r>
          </a:p>
          <a:p>
            <a:endParaRPr lang="en-US" sz="900" dirty="0"/>
          </a:p>
          <a:p>
            <a:r>
              <a:rPr lang="en-US" sz="900" dirty="0" err="1"/>
              <a:t>urlpatterns</a:t>
            </a:r>
            <a:r>
              <a:rPr lang="en-US" sz="900" dirty="0"/>
              <a:t> = [</a:t>
            </a:r>
          </a:p>
          <a:p>
            <a:r>
              <a:rPr lang="en-US" sz="900" dirty="0"/>
              <a:t>    path('', </a:t>
            </a:r>
            <a:r>
              <a:rPr lang="en-US" sz="900" dirty="0" err="1"/>
              <a:t>views.helloFunction</a:t>
            </a:r>
            <a:r>
              <a:rPr lang="en-US" sz="900" dirty="0"/>
              <a:t>, name='</a:t>
            </a:r>
            <a:r>
              <a:rPr lang="en-US" sz="900" dirty="0" err="1"/>
              <a:t>helloFunction</a:t>
            </a:r>
            <a:r>
              <a:rPr lang="en-US" sz="900" dirty="0"/>
              <a:t>'),</a:t>
            </a:r>
          </a:p>
          <a:p>
            <a:r>
              <a:rPr lang="en-US" sz="900" dirty="0">
                <a:solidFill>
                  <a:schemeClr val="accent6"/>
                </a:solidFill>
              </a:rPr>
              <a:t>    path('</a:t>
            </a:r>
            <a:r>
              <a:rPr lang="en-US" sz="900" dirty="0" err="1">
                <a:solidFill>
                  <a:schemeClr val="accent6"/>
                </a:solidFill>
              </a:rPr>
              <a:t>customChatbot</a:t>
            </a:r>
            <a:r>
              <a:rPr lang="en-US" sz="900" dirty="0">
                <a:solidFill>
                  <a:schemeClr val="accent6"/>
                </a:solidFill>
              </a:rPr>
              <a:t>', </a:t>
            </a:r>
            <a:r>
              <a:rPr lang="en-US" sz="900" dirty="0" err="1">
                <a:solidFill>
                  <a:schemeClr val="accent6"/>
                </a:solidFill>
              </a:rPr>
              <a:t>views.customChatbot</a:t>
            </a:r>
            <a:r>
              <a:rPr lang="en-US" sz="900" dirty="0">
                <a:solidFill>
                  <a:schemeClr val="accent6"/>
                </a:solidFill>
              </a:rPr>
              <a:t>, name='</a:t>
            </a:r>
            <a:r>
              <a:rPr lang="en-US" sz="900" dirty="0" err="1">
                <a:solidFill>
                  <a:schemeClr val="accent6"/>
                </a:solidFill>
              </a:rPr>
              <a:t>customChatbot</a:t>
            </a:r>
            <a:r>
              <a:rPr lang="en-US" sz="900" dirty="0">
                <a:solidFill>
                  <a:schemeClr val="accent6"/>
                </a:solidFill>
              </a:rPr>
              <a:t>'),</a:t>
            </a:r>
          </a:p>
          <a:p>
            <a:r>
              <a:rPr lang="en-US" sz="900" dirty="0">
                <a:solidFill>
                  <a:schemeClr val="accent6"/>
                </a:solidFill>
              </a:rPr>
              <a:t>    path('upload', </a:t>
            </a:r>
            <a:r>
              <a:rPr lang="en-US" sz="900" dirty="0" err="1">
                <a:solidFill>
                  <a:schemeClr val="accent6"/>
                </a:solidFill>
              </a:rPr>
              <a:t>views.upload_files</a:t>
            </a:r>
            <a:r>
              <a:rPr lang="en-US" sz="900" dirty="0">
                <a:solidFill>
                  <a:schemeClr val="accent6"/>
                </a:solidFill>
              </a:rPr>
              <a:t>, name='</a:t>
            </a:r>
            <a:r>
              <a:rPr lang="en-US" sz="900" dirty="0" err="1">
                <a:solidFill>
                  <a:schemeClr val="accent6"/>
                </a:solidFill>
              </a:rPr>
              <a:t>upload_files</a:t>
            </a:r>
            <a:r>
              <a:rPr lang="en-US" sz="900" dirty="0">
                <a:solidFill>
                  <a:schemeClr val="accent6"/>
                </a:solidFill>
              </a:rPr>
              <a:t>'),</a:t>
            </a:r>
          </a:p>
          <a:p>
            <a:r>
              <a:rPr lang="en-US" sz="900" dirty="0">
                <a:solidFill>
                  <a:schemeClr val="accent6"/>
                </a:solidFill>
              </a:rPr>
              <a:t>    path('train', </a:t>
            </a:r>
            <a:r>
              <a:rPr lang="en-US" sz="900" dirty="0" err="1">
                <a:solidFill>
                  <a:schemeClr val="accent6"/>
                </a:solidFill>
              </a:rPr>
              <a:t>views.train</a:t>
            </a:r>
            <a:r>
              <a:rPr lang="en-US" sz="900" dirty="0">
                <a:solidFill>
                  <a:schemeClr val="accent6"/>
                </a:solidFill>
              </a:rPr>
              <a:t>, name='train'),</a:t>
            </a:r>
          </a:p>
          <a:p>
            <a:r>
              <a:rPr lang="en-US" sz="900" dirty="0"/>
              <a:t>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7270793-B9E4-763A-28E4-3D854BCF3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281" y="616344"/>
            <a:ext cx="3254641" cy="14571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CEE1D73-DFAE-B6CA-3B33-7409B74638D0}"/>
              </a:ext>
            </a:extLst>
          </p:cNvPr>
          <p:cNvSpPr txBox="1"/>
          <p:nvPr/>
        </p:nvSpPr>
        <p:spPr>
          <a:xfrm>
            <a:off x="3749378" y="2167940"/>
            <a:ext cx="4608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 the </a:t>
            </a:r>
            <a:r>
              <a:rPr lang="en-US" b="1" i="1" dirty="0" err="1"/>
              <a:t>views.py</a:t>
            </a:r>
            <a:r>
              <a:rPr lang="en-US" b="1" i="1" dirty="0"/>
              <a:t> </a:t>
            </a:r>
            <a:r>
              <a:rPr lang="en-US" dirty="0"/>
              <a:t>file under </a:t>
            </a:r>
            <a:r>
              <a:rPr lang="en-US" b="1" i="1" dirty="0" err="1"/>
              <a:t>ChatbotApp</a:t>
            </a:r>
            <a:r>
              <a:rPr lang="en-US" dirty="0"/>
              <a:t> folder:</a:t>
            </a:r>
          </a:p>
        </p:txBody>
      </p:sp>
    </p:spTree>
    <p:extLst>
      <p:ext uri="{BB962C8B-B14F-4D97-AF65-F5344CB8AC3E}">
        <p14:creationId xmlns:p14="http://schemas.microsoft.com/office/powerpoint/2010/main" val="28235773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2ACB9-73C9-D4A4-F95E-CBE85C4B2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D841D-A0E9-B606-97A2-2DDE18407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Make it look nicer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963C0-5AD3-96A1-AAC6-BF2203F7BE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7C8327-122F-92EB-6419-2BB521C67983}"/>
              </a:ext>
            </a:extLst>
          </p:cNvPr>
          <p:cNvSpPr txBox="1"/>
          <p:nvPr/>
        </p:nvSpPr>
        <p:spPr>
          <a:xfrm>
            <a:off x="244194" y="1017725"/>
            <a:ext cx="3956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template </a:t>
            </a:r>
            <a:r>
              <a:rPr lang="en-US" b="1" i="1" dirty="0" err="1"/>
              <a:t>customChatbot.html</a:t>
            </a:r>
            <a:r>
              <a:rPr lang="en-US" dirty="0"/>
              <a:t> under </a:t>
            </a:r>
            <a:r>
              <a:rPr lang="en-US" b="1" i="1" dirty="0"/>
              <a:t>templates</a:t>
            </a:r>
            <a:r>
              <a:rPr lang="en-US" dirty="0"/>
              <a:t> folder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2A50CB-C5F6-4EF1-055A-01F24A0C6955}"/>
              </a:ext>
            </a:extLst>
          </p:cNvPr>
          <p:cNvSpPr txBox="1"/>
          <p:nvPr/>
        </p:nvSpPr>
        <p:spPr>
          <a:xfrm>
            <a:off x="244194" y="1674067"/>
            <a:ext cx="320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templates/</a:t>
            </a:r>
            <a:r>
              <a:rPr lang="en-US" b="1" dirty="0" err="1"/>
              <a:t>customChatbot.html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2ADA87-09D2-7DC1-486B-8B891DA62237}"/>
              </a:ext>
            </a:extLst>
          </p:cNvPr>
          <p:cNvSpPr txBox="1"/>
          <p:nvPr/>
        </p:nvSpPr>
        <p:spPr>
          <a:xfrm rot="16200000">
            <a:off x="1642585" y="555813"/>
            <a:ext cx="1056700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" dirty="0"/>
              <a:t>&lt;!DOCTYPE html&gt;</a:t>
            </a:r>
          </a:p>
          <a:p>
            <a:r>
              <a:rPr lang="en-US" sz="200" dirty="0"/>
              <a:t>&lt;html lang="</a:t>
            </a:r>
            <a:r>
              <a:rPr lang="en-US" sz="200" dirty="0" err="1"/>
              <a:t>en</a:t>
            </a:r>
            <a:r>
              <a:rPr lang="en-US" sz="200" dirty="0"/>
              <a:t>"&gt;</a:t>
            </a:r>
          </a:p>
          <a:p>
            <a:r>
              <a:rPr lang="en-US" sz="200" dirty="0"/>
              <a:t>&lt;head&gt;</a:t>
            </a:r>
          </a:p>
          <a:p>
            <a:r>
              <a:rPr lang="en-US" sz="200" dirty="0"/>
              <a:t>    &lt;meta charset="UTF-8"&gt;</a:t>
            </a:r>
          </a:p>
          <a:p>
            <a:r>
              <a:rPr lang="en-US" sz="200" dirty="0"/>
              <a:t>    &lt;meta name="viewport" content="width=device-width, initial-scale=1.0"&gt;</a:t>
            </a:r>
          </a:p>
          <a:p>
            <a:r>
              <a:rPr lang="en-US" sz="200" dirty="0"/>
              <a:t>    &lt;title&gt;LLM Response&lt;/title&gt;</a:t>
            </a:r>
          </a:p>
          <a:p>
            <a:r>
              <a:rPr lang="en-US" sz="200" dirty="0"/>
              <a:t>    &lt;style&gt;</a:t>
            </a:r>
          </a:p>
          <a:p>
            <a:r>
              <a:rPr lang="en-US" sz="200" dirty="0"/>
              <a:t>        :root {</a:t>
            </a:r>
          </a:p>
          <a:p>
            <a:r>
              <a:rPr lang="en-US" sz="200" dirty="0"/>
              <a:t>            --primary-color: #2575fc;</a:t>
            </a:r>
          </a:p>
          <a:p>
            <a:r>
              <a:rPr lang="en-US" sz="200" dirty="0"/>
              <a:t>            --secondary-color: #6a11cb;</a:t>
            </a:r>
          </a:p>
          <a:p>
            <a:r>
              <a:rPr lang="en-US" sz="200" dirty="0"/>
              <a:t>            --background-gradient: linear-gradient(to right, #6a11cb, #2575fc);</a:t>
            </a:r>
          </a:p>
          <a:p>
            <a:r>
              <a:rPr lang="en-US" sz="200" dirty="0"/>
              <a:t>            --text-color: #333;</a:t>
            </a:r>
          </a:p>
          <a:p>
            <a:r>
              <a:rPr lang="en-US" sz="200" dirty="0"/>
              <a:t>            --button-color: #</a:t>
            </a:r>
            <a:r>
              <a:rPr lang="en-US" sz="200" dirty="0" err="1"/>
              <a:t>fff</a:t>
            </a:r>
            <a:r>
              <a:rPr lang="en-US" sz="200" dirty="0"/>
              <a:t>;</a:t>
            </a:r>
          </a:p>
          <a:p>
            <a:r>
              <a:rPr lang="en-US" sz="200" dirty="0"/>
              <a:t>            --button-hover-</a:t>
            </a:r>
            <a:r>
              <a:rPr lang="en-US" sz="200" dirty="0" err="1"/>
              <a:t>bg</a:t>
            </a:r>
            <a:r>
              <a:rPr lang="en-US" sz="200" dirty="0"/>
              <a:t>: #4c9fff;</a:t>
            </a:r>
          </a:p>
          <a:p>
            <a:r>
              <a:rPr lang="en-US" sz="200" dirty="0"/>
              <a:t>            --input-border: #</a:t>
            </a:r>
            <a:r>
              <a:rPr lang="en-US" sz="200" dirty="0" err="1"/>
              <a:t>ddd</a:t>
            </a:r>
            <a:r>
              <a:rPr lang="en-US" sz="200" dirty="0"/>
              <a:t>;</a:t>
            </a:r>
          </a:p>
          <a:p>
            <a:r>
              <a:rPr lang="en-US" sz="200" dirty="0"/>
              <a:t>            --border-radius: 8px;</a:t>
            </a:r>
          </a:p>
          <a:p>
            <a:r>
              <a:rPr lang="en-US" sz="200" dirty="0"/>
              <a:t>        }</a:t>
            </a:r>
          </a:p>
          <a:p>
            <a:endParaRPr lang="en-US" sz="200" dirty="0"/>
          </a:p>
          <a:p>
            <a:r>
              <a:rPr lang="en-US" sz="200" dirty="0"/>
              <a:t>        * {</a:t>
            </a:r>
          </a:p>
          <a:p>
            <a:r>
              <a:rPr lang="en-US" sz="200" dirty="0"/>
              <a:t>            box-sizing: border-box;</a:t>
            </a:r>
          </a:p>
          <a:p>
            <a:r>
              <a:rPr lang="en-US" sz="200" dirty="0"/>
              <a:t>        }</a:t>
            </a:r>
          </a:p>
          <a:p>
            <a:endParaRPr lang="en-US" sz="200" dirty="0"/>
          </a:p>
          <a:p>
            <a:r>
              <a:rPr lang="en-US" sz="200" dirty="0"/>
              <a:t>        body {</a:t>
            </a:r>
          </a:p>
          <a:p>
            <a:r>
              <a:rPr lang="en-US" sz="200" dirty="0"/>
              <a:t>            height: 100vh;</a:t>
            </a:r>
          </a:p>
          <a:p>
            <a:r>
              <a:rPr lang="en-US" sz="200" dirty="0"/>
              <a:t>            margin: 0;</a:t>
            </a:r>
          </a:p>
          <a:p>
            <a:r>
              <a:rPr lang="en-US" sz="200" dirty="0"/>
              <a:t>            font-family: 'Arial', sans-serif;</a:t>
            </a:r>
          </a:p>
          <a:p>
            <a:r>
              <a:rPr lang="en-US" sz="200" dirty="0"/>
              <a:t>            display: flex;</a:t>
            </a:r>
          </a:p>
          <a:p>
            <a:r>
              <a:rPr lang="en-US" sz="200" dirty="0"/>
              <a:t>            justify-content: center;</a:t>
            </a:r>
          </a:p>
          <a:p>
            <a:r>
              <a:rPr lang="en-US" sz="200" dirty="0"/>
              <a:t>            align-items: center;</a:t>
            </a:r>
          </a:p>
          <a:p>
            <a:r>
              <a:rPr lang="en-US" sz="200" dirty="0"/>
              <a:t>            background: var(--background-gradient);</a:t>
            </a:r>
          </a:p>
          <a:p>
            <a:r>
              <a:rPr lang="en-US" sz="200" dirty="0"/>
              <a:t>            color: var(--text-color);</a:t>
            </a:r>
          </a:p>
          <a:p>
            <a:r>
              <a:rPr lang="en-US" sz="200" dirty="0"/>
              <a:t>        }</a:t>
            </a:r>
          </a:p>
          <a:p>
            <a:endParaRPr lang="en-US" sz="200" dirty="0"/>
          </a:p>
          <a:p>
            <a:r>
              <a:rPr lang="en-US" sz="200" dirty="0"/>
              <a:t>        .container {</a:t>
            </a:r>
          </a:p>
          <a:p>
            <a:r>
              <a:rPr lang="en-US" sz="200" dirty="0"/>
              <a:t>            background-color: #</a:t>
            </a:r>
            <a:r>
              <a:rPr lang="en-US" sz="200" dirty="0" err="1"/>
              <a:t>fff</a:t>
            </a:r>
            <a:r>
              <a:rPr lang="en-US" sz="200" dirty="0"/>
              <a:t>;</a:t>
            </a:r>
          </a:p>
          <a:p>
            <a:r>
              <a:rPr lang="en-US" sz="200" dirty="0"/>
              <a:t>            padding: 2rem;</a:t>
            </a:r>
          </a:p>
          <a:p>
            <a:r>
              <a:rPr lang="en-US" sz="200" dirty="0"/>
              <a:t>            border-radius: var(--border-radius);</a:t>
            </a:r>
          </a:p>
          <a:p>
            <a:r>
              <a:rPr lang="en-US" sz="200" dirty="0"/>
              <a:t>            box-shadow: 0 4px 10px </a:t>
            </a:r>
            <a:r>
              <a:rPr lang="en-US" sz="200" dirty="0" err="1"/>
              <a:t>rgba</a:t>
            </a:r>
            <a:r>
              <a:rPr lang="en-US" sz="200" dirty="0"/>
              <a:t>(0, 0, 0, 0.1);</a:t>
            </a:r>
          </a:p>
          <a:p>
            <a:r>
              <a:rPr lang="en-US" sz="200" dirty="0"/>
              <a:t>            width: 100%;</a:t>
            </a:r>
          </a:p>
          <a:p>
            <a:r>
              <a:rPr lang="en-US" sz="200" dirty="0"/>
              <a:t>            max-width: 500px;</a:t>
            </a:r>
          </a:p>
          <a:p>
            <a:r>
              <a:rPr lang="en-US" sz="200" dirty="0"/>
              <a:t>            text-align: center;</a:t>
            </a:r>
          </a:p>
          <a:p>
            <a:r>
              <a:rPr lang="en-US" sz="200" dirty="0"/>
              <a:t>        }</a:t>
            </a:r>
          </a:p>
          <a:p>
            <a:endParaRPr lang="en-US" sz="200" dirty="0"/>
          </a:p>
          <a:p>
            <a:r>
              <a:rPr lang="en-US" sz="200" dirty="0"/>
              <a:t>        h1 {</a:t>
            </a:r>
          </a:p>
          <a:p>
            <a:r>
              <a:rPr lang="en-US" sz="200" dirty="0"/>
              <a:t>            font-size: 2rem;</a:t>
            </a:r>
          </a:p>
          <a:p>
            <a:r>
              <a:rPr lang="en-US" sz="200" dirty="0"/>
              <a:t>            color: var(--primary-color);</a:t>
            </a:r>
          </a:p>
          <a:p>
            <a:r>
              <a:rPr lang="en-US" sz="200" dirty="0"/>
              <a:t>            margin-bottom: 1rem;</a:t>
            </a:r>
          </a:p>
          <a:p>
            <a:r>
              <a:rPr lang="en-US" sz="200" dirty="0"/>
              <a:t>        }</a:t>
            </a:r>
          </a:p>
          <a:p>
            <a:endParaRPr lang="en-US" sz="200" dirty="0"/>
          </a:p>
          <a:p>
            <a:r>
              <a:rPr lang="en-US" sz="200" dirty="0"/>
              <a:t>        h2 {</a:t>
            </a:r>
          </a:p>
          <a:p>
            <a:r>
              <a:rPr lang="en-US" sz="200" dirty="0"/>
              <a:t>            font-size: 1.5rem;</a:t>
            </a:r>
          </a:p>
          <a:p>
            <a:r>
              <a:rPr lang="en-US" sz="200" dirty="0"/>
              <a:t>            color: var(--secondary-color);</a:t>
            </a:r>
          </a:p>
          <a:p>
            <a:r>
              <a:rPr lang="en-US" sz="200" dirty="0"/>
              <a:t>            margin-bottom: 1.5rem;</a:t>
            </a:r>
          </a:p>
          <a:p>
            <a:r>
              <a:rPr lang="en-US" sz="200" dirty="0"/>
              <a:t>        }</a:t>
            </a:r>
          </a:p>
          <a:p>
            <a:endParaRPr lang="en-US" sz="200" dirty="0"/>
          </a:p>
          <a:p>
            <a:r>
              <a:rPr lang="en-US" sz="200" dirty="0"/>
              <a:t>        label {</a:t>
            </a:r>
          </a:p>
          <a:p>
            <a:r>
              <a:rPr lang="en-US" sz="200" dirty="0"/>
              <a:t>            display: block;</a:t>
            </a:r>
          </a:p>
          <a:p>
            <a:r>
              <a:rPr lang="en-US" sz="200" dirty="0"/>
              <a:t>            margin-bottom: 0.5rem;</a:t>
            </a:r>
          </a:p>
          <a:p>
            <a:r>
              <a:rPr lang="en-US" sz="200" dirty="0"/>
              <a:t>            font-size: 1rem;</a:t>
            </a:r>
          </a:p>
          <a:p>
            <a:r>
              <a:rPr lang="en-US" sz="200" dirty="0"/>
              <a:t>        }</a:t>
            </a:r>
          </a:p>
          <a:p>
            <a:endParaRPr lang="en-US" sz="200" dirty="0"/>
          </a:p>
          <a:p>
            <a:r>
              <a:rPr lang="en-US" sz="200" dirty="0"/>
              <a:t>        input[type="file"],</a:t>
            </a:r>
          </a:p>
          <a:p>
            <a:r>
              <a:rPr lang="en-US" sz="200" dirty="0"/>
              <a:t>        input[type="text"] {</a:t>
            </a:r>
          </a:p>
          <a:p>
            <a:r>
              <a:rPr lang="en-US" sz="200" dirty="0"/>
              <a:t>            width: 100%;</a:t>
            </a:r>
          </a:p>
          <a:p>
            <a:r>
              <a:rPr lang="en-US" sz="200" dirty="0"/>
              <a:t>            padding: 0.75rem;</a:t>
            </a:r>
          </a:p>
          <a:p>
            <a:r>
              <a:rPr lang="en-US" sz="200" dirty="0"/>
              <a:t>            margin-bottom: 1rem;</a:t>
            </a:r>
          </a:p>
          <a:p>
            <a:r>
              <a:rPr lang="en-US" sz="200" dirty="0"/>
              <a:t>            border: 1px solid var(--input-border);</a:t>
            </a:r>
          </a:p>
          <a:p>
            <a:r>
              <a:rPr lang="en-US" sz="200" dirty="0"/>
              <a:t>            border-radius: var(--border-radius);</a:t>
            </a:r>
          </a:p>
          <a:p>
            <a:r>
              <a:rPr lang="en-US" sz="200" dirty="0"/>
              <a:t>            font-size: 1rem;</a:t>
            </a:r>
          </a:p>
          <a:p>
            <a:r>
              <a:rPr lang="en-US" sz="200" dirty="0"/>
              <a:t>        }</a:t>
            </a:r>
          </a:p>
          <a:p>
            <a:endParaRPr lang="en-US" sz="200" dirty="0"/>
          </a:p>
          <a:p>
            <a:r>
              <a:rPr lang="en-US" sz="200" dirty="0"/>
              <a:t>        button {</a:t>
            </a:r>
          </a:p>
          <a:p>
            <a:r>
              <a:rPr lang="en-US" sz="200" dirty="0"/>
              <a:t>            background-color: var(--primary-color);</a:t>
            </a:r>
          </a:p>
          <a:p>
            <a:r>
              <a:rPr lang="en-US" sz="200" dirty="0"/>
              <a:t>            color: var(--button-color);</a:t>
            </a:r>
          </a:p>
          <a:p>
            <a:r>
              <a:rPr lang="en-US" sz="200" dirty="0"/>
              <a:t>            padding: 0.75rem 1.5rem;</a:t>
            </a:r>
          </a:p>
          <a:p>
            <a:r>
              <a:rPr lang="en-US" sz="200" dirty="0"/>
              <a:t>            border: none;</a:t>
            </a:r>
          </a:p>
          <a:p>
            <a:r>
              <a:rPr lang="en-US" sz="200" dirty="0"/>
              <a:t>            border-radius: var(--border-radius);</a:t>
            </a:r>
          </a:p>
          <a:p>
            <a:r>
              <a:rPr lang="en-US" sz="200" dirty="0"/>
              <a:t>            font-size: 1rem;</a:t>
            </a:r>
          </a:p>
          <a:p>
            <a:r>
              <a:rPr lang="en-US" sz="200" dirty="0"/>
              <a:t>            cursor: pointer;</a:t>
            </a:r>
          </a:p>
          <a:p>
            <a:r>
              <a:rPr lang="en-US" sz="200" dirty="0"/>
              <a:t>            transition: background-color 0.3s ease;</a:t>
            </a:r>
          </a:p>
          <a:p>
            <a:r>
              <a:rPr lang="en-US" sz="200" dirty="0"/>
              <a:t>            margin-bottom: 1rem;</a:t>
            </a:r>
          </a:p>
          <a:p>
            <a:r>
              <a:rPr lang="en-US" sz="200" dirty="0"/>
              <a:t>            width: 100%;</a:t>
            </a:r>
          </a:p>
          <a:p>
            <a:r>
              <a:rPr lang="en-US" sz="200" dirty="0"/>
              <a:t>        }</a:t>
            </a:r>
          </a:p>
          <a:p>
            <a:endParaRPr lang="en-US" sz="200" dirty="0"/>
          </a:p>
          <a:p>
            <a:r>
              <a:rPr lang="en-US" sz="200" dirty="0"/>
              <a:t>        </a:t>
            </a:r>
            <a:r>
              <a:rPr lang="en-US" sz="200" dirty="0" err="1"/>
              <a:t>button:hover</a:t>
            </a:r>
            <a:r>
              <a:rPr lang="en-US" sz="200" dirty="0"/>
              <a:t> {</a:t>
            </a:r>
          </a:p>
          <a:p>
            <a:r>
              <a:rPr lang="en-US" sz="200" dirty="0"/>
              <a:t>            background-color: var(--button-hover-</a:t>
            </a:r>
            <a:r>
              <a:rPr lang="en-US" sz="200" dirty="0" err="1"/>
              <a:t>bg</a:t>
            </a:r>
            <a:r>
              <a:rPr lang="en-US" sz="200" dirty="0"/>
              <a:t>);</a:t>
            </a:r>
          </a:p>
          <a:p>
            <a:r>
              <a:rPr lang="en-US" sz="200" dirty="0"/>
              <a:t>        }</a:t>
            </a:r>
          </a:p>
          <a:p>
            <a:endParaRPr lang="en-US" sz="200" dirty="0"/>
          </a:p>
          <a:p>
            <a:r>
              <a:rPr lang="en-US" sz="200" dirty="0"/>
              <a:t>        .response-container {</a:t>
            </a:r>
          </a:p>
          <a:p>
            <a:r>
              <a:rPr lang="en-US" sz="200" dirty="0"/>
              <a:t>            margin-top: 2rem;</a:t>
            </a:r>
          </a:p>
          <a:p>
            <a:r>
              <a:rPr lang="en-US" sz="200" dirty="0"/>
              <a:t>            padding: 1rem;</a:t>
            </a:r>
          </a:p>
          <a:p>
            <a:r>
              <a:rPr lang="en-US" sz="200" dirty="0"/>
              <a:t>            background-color: #f9f9f9;</a:t>
            </a:r>
          </a:p>
          <a:p>
            <a:r>
              <a:rPr lang="en-US" sz="200" dirty="0"/>
              <a:t>            border-radius: var(--border-radius);</a:t>
            </a:r>
          </a:p>
          <a:p>
            <a:r>
              <a:rPr lang="en-US" sz="200" dirty="0"/>
              <a:t>            box-shadow: inset 0 1px 3px </a:t>
            </a:r>
            <a:r>
              <a:rPr lang="en-US" sz="200" dirty="0" err="1"/>
              <a:t>rgba</a:t>
            </a:r>
            <a:r>
              <a:rPr lang="en-US" sz="200" dirty="0"/>
              <a:t>(0, 0, 0, 0.1);</a:t>
            </a:r>
          </a:p>
          <a:p>
            <a:r>
              <a:rPr lang="en-US" sz="200" dirty="0"/>
              <a:t>            text-align: left;</a:t>
            </a:r>
          </a:p>
          <a:p>
            <a:r>
              <a:rPr lang="en-US" sz="200" dirty="0"/>
              <a:t>            max-width: 100%;</a:t>
            </a:r>
          </a:p>
          <a:p>
            <a:r>
              <a:rPr lang="en-US" sz="200" dirty="0"/>
              <a:t>        }</a:t>
            </a:r>
          </a:p>
          <a:p>
            <a:r>
              <a:rPr lang="en-US" sz="200" dirty="0"/>
              <a:t>    &lt;/style&gt;</a:t>
            </a:r>
          </a:p>
          <a:p>
            <a:r>
              <a:rPr lang="en-US" sz="200" dirty="0"/>
              <a:t>&lt;/head&gt;</a:t>
            </a:r>
          </a:p>
          <a:p>
            <a:r>
              <a:rPr lang="en-US" sz="200" dirty="0"/>
              <a:t>&lt;body&gt;</a:t>
            </a:r>
          </a:p>
          <a:p>
            <a:r>
              <a:rPr lang="en-US" sz="200" dirty="0"/>
              <a:t>    &lt;div class="container"&gt;</a:t>
            </a:r>
          </a:p>
          <a:p>
            <a:r>
              <a:rPr lang="en-US" sz="200" dirty="0"/>
              <a:t>        &lt;h1&gt;Custom Chatbot&lt;/h1&gt;</a:t>
            </a:r>
          </a:p>
          <a:p>
            <a:r>
              <a:rPr lang="en-US" sz="200" dirty="0"/>
              <a:t>        &lt;h2&gt;Train Chatbot&lt;/h2&gt;</a:t>
            </a:r>
          </a:p>
          <a:p>
            <a:r>
              <a:rPr lang="en-US" sz="200" dirty="0"/>
              <a:t>        </a:t>
            </a:r>
          </a:p>
          <a:p>
            <a:r>
              <a:rPr lang="en-US" sz="200" dirty="0"/>
              <a:t>        &lt;form method="POST" action="/upload" </a:t>
            </a:r>
            <a:r>
              <a:rPr lang="en-US" sz="200" dirty="0" err="1"/>
              <a:t>enctype</a:t>
            </a:r>
            <a:r>
              <a:rPr lang="en-US" sz="200" dirty="0"/>
              <a:t>="multipart/form-data"&gt;</a:t>
            </a:r>
          </a:p>
          <a:p>
            <a:r>
              <a:rPr lang="en-US" sz="200" dirty="0"/>
              <a:t>            {% </a:t>
            </a:r>
            <a:r>
              <a:rPr lang="en-US" sz="200" dirty="0" err="1"/>
              <a:t>csrf_token</a:t>
            </a:r>
            <a:r>
              <a:rPr lang="en-US" sz="200" dirty="0"/>
              <a:t> %}</a:t>
            </a:r>
          </a:p>
          <a:p>
            <a:r>
              <a:rPr lang="en-US" sz="200" dirty="0"/>
              <a:t>            &lt;label for="file"&gt;Choose files to upload:&lt;/label&gt;</a:t>
            </a:r>
          </a:p>
          <a:p>
            <a:r>
              <a:rPr lang="en-US" sz="200" dirty="0"/>
              <a:t>            &lt;input type="file" id="file" name="files[]" multiple required&gt;</a:t>
            </a:r>
          </a:p>
          <a:p>
            <a:r>
              <a:rPr lang="en-US" sz="200" dirty="0"/>
              <a:t>            &lt;button type="submit"&gt;Upload&lt;/button&gt;</a:t>
            </a:r>
          </a:p>
          <a:p>
            <a:r>
              <a:rPr lang="en-US" sz="200" dirty="0"/>
              <a:t>        &lt;/form&gt;</a:t>
            </a:r>
          </a:p>
          <a:p>
            <a:r>
              <a:rPr lang="en-US" sz="200" dirty="0"/>
              <a:t>        </a:t>
            </a:r>
          </a:p>
          <a:p>
            <a:r>
              <a:rPr lang="en-US" sz="200" dirty="0"/>
              <a:t>        &lt;form method="POST" action="/train"&gt;</a:t>
            </a:r>
          </a:p>
          <a:p>
            <a:r>
              <a:rPr lang="en-US" sz="200" dirty="0"/>
              <a:t>            {% </a:t>
            </a:r>
            <a:r>
              <a:rPr lang="en-US" sz="200" dirty="0" err="1"/>
              <a:t>csrf_token</a:t>
            </a:r>
            <a:r>
              <a:rPr lang="en-US" sz="200" dirty="0"/>
              <a:t> %}</a:t>
            </a:r>
          </a:p>
          <a:p>
            <a:r>
              <a:rPr lang="en-US" sz="200" dirty="0"/>
              <a:t>            &lt;button type="submit"&gt;Train Chatbot&lt;/button&gt; {{ alert }}</a:t>
            </a:r>
          </a:p>
          <a:p>
            <a:r>
              <a:rPr lang="en-US" sz="200" dirty="0"/>
              <a:t>        &lt;/form&gt;</a:t>
            </a:r>
          </a:p>
          <a:p>
            <a:r>
              <a:rPr lang="en-US" sz="200" dirty="0"/>
              <a:t>        </a:t>
            </a:r>
          </a:p>
          <a:p>
            <a:r>
              <a:rPr lang="en-US" sz="200" dirty="0"/>
              <a:t>        &lt;div class="response-container"&gt;</a:t>
            </a:r>
          </a:p>
          <a:p>
            <a:r>
              <a:rPr lang="en-US" sz="200" dirty="0"/>
              <a:t>            &lt;p&gt;{{ response }}&lt;/p&gt;</a:t>
            </a:r>
          </a:p>
          <a:p>
            <a:r>
              <a:rPr lang="en-US" sz="200" dirty="0"/>
              <a:t>        &lt;/div&gt;</a:t>
            </a:r>
          </a:p>
          <a:p>
            <a:r>
              <a:rPr lang="en-US" sz="200" dirty="0"/>
              <a:t>        </a:t>
            </a:r>
          </a:p>
          <a:p>
            <a:r>
              <a:rPr lang="en-US" sz="200" dirty="0"/>
              <a:t>        &lt;form method="GET" action="{% </a:t>
            </a:r>
            <a:r>
              <a:rPr lang="en-US" sz="200" dirty="0" err="1"/>
              <a:t>url</a:t>
            </a:r>
            <a:r>
              <a:rPr lang="en-US" sz="200" dirty="0"/>
              <a:t> '</a:t>
            </a:r>
            <a:r>
              <a:rPr lang="en-US" sz="200" dirty="0" err="1"/>
              <a:t>customChatbot</a:t>
            </a:r>
            <a:r>
              <a:rPr lang="en-US" sz="200" dirty="0"/>
              <a:t>' %}"&gt;</a:t>
            </a:r>
          </a:p>
          <a:p>
            <a:r>
              <a:rPr lang="en-US" sz="200" dirty="0"/>
              <a:t>            &lt;label for="</a:t>
            </a:r>
            <a:r>
              <a:rPr lang="en-US" sz="200" dirty="0" err="1"/>
              <a:t>userInput</a:t>
            </a:r>
            <a:r>
              <a:rPr lang="en-US" sz="200" dirty="0"/>
              <a:t>"&gt;Enter your query:&lt;/label&gt;</a:t>
            </a:r>
          </a:p>
          <a:p>
            <a:r>
              <a:rPr lang="en-US" sz="200" dirty="0"/>
              <a:t>            &lt;input type="text" name="</a:t>
            </a:r>
            <a:r>
              <a:rPr lang="en-US" sz="200" dirty="0" err="1"/>
              <a:t>userInput</a:t>
            </a:r>
            <a:r>
              <a:rPr lang="en-US" sz="200" dirty="0"/>
              <a:t>" placeholder="Chat with me" required&gt;</a:t>
            </a:r>
          </a:p>
          <a:p>
            <a:r>
              <a:rPr lang="en-US" sz="200" dirty="0"/>
              <a:t>            &lt;button type="submit"&gt;Submit&lt;/button&gt;</a:t>
            </a:r>
          </a:p>
          <a:p>
            <a:r>
              <a:rPr lang="en-US" sz="200" dirty="0"/>
              <a:t>        &lt;/form&gt;</a:t>
            </a:r>
          </a:p>
          <a:p>
            <a:r>
              <a:rPr lang="en-US" sz="200" dirty="0"/>
              <a:t>    &lt;/div&gt;</a:t>
            </a:r>
          </a:p>
          <a:p>
            <a:r>
              <a:rPr lang="en-US" sz="200" dirty="0"/>
              <a:t>&lt;/body&gt;</a:t>
            </a:r>
          </a:p>
          <a:p>
            <a:r>
              <a:rPr lang="en-US" sz="200" dirty="0"/>
              <a:t>&lt;/html&gt;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6DD0BE-5BBF-21C3-C5DA-BA7683AC8409}"/>
              </a:ext>
            </a:extLst>
          </p:cNvPr>
          <p:cNvSpPr txBox="1"/>
          <p:nvPr/>
        </p:nvSpPr>
        <p:spPr>
          <a:xfrm>
            <a:off x="2287534" y="-30853168"/>
            <a:ext cx="4575068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django.shortcuts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render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ollama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langchain_community.llms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Ollama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langchain_community.document_loaders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DirectoryLoader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PyMuPDFLoader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langchain_community.embeddings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OllamaEmbeddings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langchain_community.vectorstores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FAISS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langchain.text_splitter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RecursiveCharacterTextSplitter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shutil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django.core.files.storage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default_storage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langchain.prompts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ChatPromptTemplate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langchain.chains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create_retrieval_chain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langchain.chains.combine_documents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create_stuff_documents_chain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requests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django.http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JsonResponse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'gemma2:2b'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LLM(prompt):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ollama.chat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(model=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messages=[{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'role'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'user'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'content'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prompt}])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response[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'message'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][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'content'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helloFunction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(request):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request.GET.get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LLM(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"response"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response}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render(request,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chatbot.html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response)</a:t>
            </a: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customChatbot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(request):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request.GET.get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RAG(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"response"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response}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render(request,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customChatbot.html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response)</a:t>
            </a: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upload_files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(request):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request.method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==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'POST'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request.FILES.getlist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'files[]'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Get the list of uploaded files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uploaded_files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request.FILES.getlist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'files[]'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Define the base directory where files will be saved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BASE_DIR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os.path.dirname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os.path.abspath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(__file__))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DATA_PATH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os.path.join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(BASE_DIR,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'data'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Ensure the 'data' directory exists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os.path.exists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(DATA_PATH):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os.makedirs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(DATA_PATH)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Process each file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success_messages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[]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uploaded_file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uploaded_files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file_path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os.path.join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(DATA_PATH,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uploaded_file.name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Save the file to the 'data' directory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default_storage.open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file_path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wb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+'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destination: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chunk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uploaded_file.chunks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destination.write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(chunk)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success_messages.append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'File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uploaded_file.name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 uploaded successfully!'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Return a response indicating success for all files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alert = 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'response'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success_messages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render(request,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customChatbot.html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alert)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If no files were uploaded, return an error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alert = 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'error'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'No files uploaded.'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render(request,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customChatbot.html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alert)</a:t>
            </a: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RAG(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user_input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BASE_DIR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os.path.dirname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os.path.abspath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(__file__))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FAISS_PATH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os.path.join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(BASE_DIR,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faiss_index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Set up the local model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Ollama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(model=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Load the FAISS index with </a:t>
            </a:r>
            <a:r>
              <a:rPr lang="en-US" sz="2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allow_dangerous_deserialization</a:t>
            </a:r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set to True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vector_store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FAISS.load_local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FAISS_PATH, 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OllamaEmbeddings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(model=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 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allow_dangerous_deserialization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Set up the query prompt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prompt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ChatPromptTemplate.from_template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"""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Answer the following question only based on the given context: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&lt;context&gt;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{context}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&lt;/context&gt;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Question: {input}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"""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Retrieve context from vector store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docs_chain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create_stuff_documents_chain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prompt)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retriever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vector_store.as_retriever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retrieval_chain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create_retrieval_chain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(retriever,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docs_chain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Perform the query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retrieval_chain.invoke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"input"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user_input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print(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":::QUERY RESPONSE:::"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print(response[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"answer"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response[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"answer"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train(request):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generate_data_store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documents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load_documents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chunks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split_text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(documents)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save_to_faiss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(chunks)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JsonResponse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'status'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'success'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})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load_documents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Load documents from a local directory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loader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DirectoryLoader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(DATA_PATH, glob=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"*.pdf"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loader_cls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PyMuPDFLoader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documents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loader.load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documents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split_text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(documents):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Split documents into manageable chunks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text_splitter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RecursiveCharacterTextSplitter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chunk_size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300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chunk_overlap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length_function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add_start_index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chunks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text_splitter.split_documents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(documents)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print(</a:t>
            </a:r>
            <a:r>
              <a:rPr lang="en-US" sz="2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"Split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(documents)}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documents into 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(chunks)}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chunks."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chunks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save_to_faiss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(chunks):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Clear out the database first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os.path.exists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(FAISS_PATH):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shutil.rmtree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(FAISS_PATH)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Create embeddings using </a:t>
            </a:r>
            <a:r>
              <a:rPr lang="en-US" sz="2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Ollama's</a:t>
            </a:r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local model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embeddings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OllamaEmbeddings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(model=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Initialize FAISS vector store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vector_store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FAISS.from_documents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(chunks, embeddings)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Save FAISS index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vector_store.save_local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(FAISS_PATH)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print(</a:t>
            </a:r>
            <a:r>
              <a:rPr lang="en-US" sz="2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"Saved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(chunks)}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chunks to 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{FAISS_PATH}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using FAISS."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Dynamically point to the 'data' folder in the same directory as this script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BASE_DIR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os.path.dirname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os.path.abspath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(__file__))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FAISS_PATH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os.path.join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(BASE_DIR,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faiss_index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DATA_PATH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os.path.join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(BASE_DIR,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"data"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generate_data_store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 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'response'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"Chatbot trained successfully!"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 </a:t>
            </a:r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Pass response to template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render(request,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customChatbot.html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response) </a:t>
            </a:r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Render the HTML page with response 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888104-85B4-B96E-8860-13A6645F4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772" y="731375"/>
            <a:ext cx="4803406" cy="365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3794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05C16-602D-E6D9-84CD-405A804F9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74A8-F350-2A8B-CC99-DC36B3BA7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Bonus: Weather App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A9EB9-0909-DF08-2351-98089B3C03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541A9E-C97E-C375-8D52-7FAB0EE0EB56}"/>
              </a:ext>
            </a:extLst>
          </p:cNvPr>
          <p:cNvSpPr txBox="1"/>
          <p:nvPr/>
        </p:nvSpPr>
        <p:spPr>
          <a:xfrm>
            <a:off x="311700" y="1017725"/>
            <a:ext cx="6303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Provide suggestion on what to wear based on weather prediction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2B5831-6C17-8D5B-38DF-C7A471516259}"/>
              </a:ext>
            </a:extLst>
          </p:cNvPr>
          <p:cNvSpPr txBox="1"/>
          <p:nvPr/>
        </p:nvSpPr>
        <p:spPr>
          <a:xfrm>
            <a:off x="311700" y="1812731"/>
            <a:ext cx="1237839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" dirty="0"/>
              <a:t>from </a:t>
            </a:r>
            <a:r>
              <a:rPr lang="en-US" sz="200" dirty="0" err="1"/>
              <a:t>django.shortcuts</a:t>
            </a:r>
            <a:r>
              <a:rPr lang="en-US" sz="200" dirty="0"/>
              <a:t> import render</a:t>
            </a:r>
          </a:p>
          <a:p>
            <a:r>
              <a:rPr lang="en-US" sz="200" dirty="0"/>
              <a:t>import </a:t>
            </a:r>
            <a:r>
              <a:rPr lang="en-US" sz="200" dirty="0" err="1"/>
              <a:t>ollama</a:t>
            </a:r>
            <a:endParaRPr lang="en-US" sz="200" dirty="0"/>
          </a:p>
          <a:p>
            <a:r>
              <a:rPr lang="en-US" sz="200" dirty="0"/>
              <a:t>from </a:t>
            </a:r>
            <a:r>
              <a:rPr lang="en-US" sz="200" dirty="0" err="1"/>
              <a:t>langchain_community.llms</a:t>
            </a:r>
            <a:r>
              <a:rPr lang="en-US" sz="200" dirty="0"/>
              <a:t> import </a:t>
            </a:r>
            <a:r>
              <a:rPr lang="en-US" sz="200" dirty="0" err="1"/>
              <a:t>Ollama</a:t>
            </a:r>
            <a:endParaRPr lang="en-US" sz="200" dirty="0"/>
          </a:p>
          <a:p>
            <a:r>
              <a:rPr lang="en-US" sz="200" dirty="0"/>
              <a:t>from </a:t>
            </a:r>
            <a:r>
              <a:rPr lang="en-US" sz="200" dirty="0" err="1"/>
              <a:t>langchain_community.document_loaders</a:t>
            </a:r>
            <a:r>
              <a:rPr lang="en-US" sz="200" dirty="0"/>
              <a:t> import </a:t>
            </a:r>
            <a:r>
              <a:rPr lang="en-US" sz="200" dirty="0" err="1"/>
              <a:t>DirectoryLoader</a:t>
            </a:r>
            <a:r>
              <a:rPr lang="en-US" sz="200" dirty="0"/>
              <a:t>, </a:t>
            </a:r>
            <a:r>
              <a:rPr lang="en-US" sz="200" dirty="0" err="1"/>
              <a:t>PyMuPDFLoader</a:t>
            </a:r>
            <a:endParaRPr lang="en-US" sz="200" dirty="0"/>
          </a:p>
          <a:p>
            <a:r>
              <a:rPr lang="en-US" sz="200" dirty="0"/>
              <a:t>from </a:t>
            </a:r>
            <a:r>
              <a:rPr lang="en-US" sz="200" dirty="0" err="1"/>
              <a:t>langchain_community.embeddings</a:t>
            </a:r>
            <a:r>
              <a:rPr lang="en-US" sz="200" dirty="0"/>
              <a:t> import </a:t>
            </a:r>
            <a:r>
              <a:rPr lang="en-US" sz="200" dirty="0" err="1"/>
              <a:t>OllamaEmbeddings</a:t>
            </a:r>
            <a:endParaRPr lang="en-US" sz="200" dirty="0"/>
          </a:p>
          <a:p>
            <a:r>
              <a:rPr lang="en-US" sz="200" dirty="0"/>
              <a:t>from </a:t>
            </a:r>
            <a:r>
              <a:rPr lang="en-US" sz="200" dirty="0" err="1"/>
              <a:t>langchain_community.vectorstores</a:t>
            </a:r>
            <a:r>
              <a:rPr lang="en-US" sz="200" dirty="0"/>
              <a:t> import FAISS</a:t>
            </a:r>
          </a:p>
          <a:p>
            <a:r>
              <a:rPr lang="en-US" sz="200" dirty="0"/>
              <a:t>from </a:t>
            </a:r>
            <a:r>
              <a:rPr lang="en-US" sz="200" dirty="0" err="1"/>
              <a:t>langchain.text_splitter</a:t>
            </a:r>
            <a:r>
              <a:rPr lang="en-US" sz="200" dirty="0"/>
              <a:t> import </a:t>
            </a:r>
            <a:r>
              <a:rPr lang="en-US" sz="200" dirty="0" err="1"/>
              <a:t>RecursiveCharacterTextSplitter</a:t>
            </a:r>
            <a:endParaRPr lang="en-US" sz="200" dirty="0"/>
          </a:p>
          <a:p>
            <a:r>
              <a:rPr lang="en-US" sz="200" dirty="0"/>
              <a:t>import </a:t>
            </a:r>
            <a:r>
              <a:rPr lang="en-US" sz="200" dirty="0" err="1"/>
              <a:t>os</a:t>
            </a:r>
            <a:endParaRPr lang="en-US" sz="200" dirty="0"/>
          </a:p>
          <a:p>
            <a:r>
              <a:rPr lang="en-US" sz="200" dirty="0"/>
              <a:t>import </a:t>
            </a:r>
            <a:r>
              <a:rPr lang="en-US" sz="200" dirty="0" err="1"/>
              <a:t>shutil</a:t>
            </a:r>
            <a:endParaRPr lang="en-US" sz="200" dirty="0"/>
          </a:p>
          <a:p>
            <a:r>
              <a:rPr lang="en-US" sz="200" dirty="0"/>
              <a:t>from </a:t>
            </a:r>
            <a:r>
              <a:rPr lang="en-US" sz="200" dirty="0" err="1"/>
              <a:t>django.core.files.storage</a:t>
            </a:r>
            <a:r>
              <a:rPr lang="en-US" sz="200" dirty="0"/>
              <a:t> import </a:t>
            </a:r>
            <a:r>
              <a:rPr lang="en-US" sz="200" dirty="0" err="1"/>
              <a:t>default_storage</a:t>
            </a:r>
            <a:endParaRPr lang="en-US" sz="200" dirty="0"/>
          </a:p>
          <a:p>
            <a:r>
              <a:rPr lang="en-US" sz="200" dirty="0"/>
              <a:t>from </a:t>
            </a:r>
            <a:r>
              <a:rPr lang="en-US" sz="200" dirty="0" err="1"/>
              <a:t>langchain.prompts</a:t>
            </a:r>
            <a:r>
              <a:rPr lang="en-US" sz="200" dirty="0"/>
              <a:t> import </a:t>
            </a:r>
            <a:r>
              <a:rPr lang="en-US" sz="200" dirty="0" err="1"/>
              <a:t>ChatPromptTemplate</a:t>
            </a:r>
            <a:endParaRPr lang="en-US" sz="200" dirty="0"/>
          </a:p>
          <a:p>
            <a:r>
              <a:rPr lang="en-US" sz="200" dirty="0"/>
              <a:t>from </a:t>
            </a:r>
            <a:r>
              <a:rPr lang="en-US" sz="200" dirty="0" err="1"/>
              <a:t>langchain.chains</a:t>
            </a:r>
            <a:r>
              <a:rPr lang="en-US" sz="200" dirty="0"/>
              <a:t> import </a:t>
            </a:r>
            <a:r>
              <a:rPr lang="en-US" sz="200" dirty="0" err="1"/>
              <a:t>create_retrieval_chain</a:t>
            </a:r>
            <a:endParaRPr lang="en-US" sz="200" dirty="0"/>
          </a:p>
          <a:p>
            <a:r>
              <a:rPr lang="en-US" sz="200" dirty="0"/>
              <a:t>from </a:t>
            </a:r>
            <a:r>
              <a:rPr lang="en-US" sz="200" dirty="0" err="1"/>
              <a:t>langchain.chains.combine_documents</a:t>
            </a:r>
            <a:r>
              <a:rPr lang="en-US" sz="200" dirty="0"/>
              <a:t> import </a:t>
            </a:r>
            <a:r>
              <a:rPr lang="en-US" sz="200" dirty="0" err="1"/>
              <a:t>create_stuff_documents_chain</a:t>
            </a:r>
            <a:endParaRPr lang="en-US" sz="200" dirty="0"/>
          </a:p>
          <a:p>
            <a:r>
              <a:rPr lang="en-US" sz="200" dirty="0"/>
              <a:t>import requests</a:t>
            </a:r>
          </a:p>
          <a:p>
            <a:r>
              <a:rPr lang="en-US" sz="200" dirty="0"/>
              <a:t>from </a:t>
            </a:r>
            <a:r>
              <a:rPr lang="en-US" sz="200" dirty="0" err="1"/>
              <a:t>django.http</a:t>
            </a:r>
            <a:r>
              <a:rPr lang="en-US" sz="200" dirty="0"/>
              <a:t> import </a:t>
            </a:r>
            <a:r>
              <a:rPr lang="en-US" sz="200" dirty="0" err="1"/>
              <a:t>JsonResponse</a:t>
            </a:r>
            <a:endParaRPr lang="en-US" sz="200" dirty="0"/>
          </a:p>
          <a:p>
            <a:endParaRPr lang="en-US" sz="200" dirty="0"/>
          </a:p>
          <a:p>
            <a:r>
              <a:rPr lang="en-US" sz="200" dirty="0" err="1"/>
              <a:t>LLM_Model</a:t>
            </a:r>
            <a:r>
              <a:rPr lang="en-US" sz="200" dirty="0"/>
              <a:t> = 'gemma2:2b'</a:t>
            </a:r>
          </a:p>
          <a:p>
            <a:endParaRPr lang="en-US" sz="200" dirty="0"/>
          </a:p>
          <a:p>
            <a:r>
              <a:rPr lang="en-US" sz="200" dirty="0"/>
              <a:t>def LLM(prompt):</a:t>
            </a:r>
          </a:p>
          <a:p>
            <a:r>
              <a:rPr lang="en-US" sz="200" dirty="0"/>
              <a:t>    response = </a:t>
            </a:r>
            <a:r>
              <a:rPr lang="en-US" sz="200" dirty="0" err="1"/>
              <a:t>ollama.chat</a:t>
            </a:r>
            <a:r>
              <a:rPr lang="en-US" sz="200" dirty="0"/>
              <a:t>(model=</a:t>
            </a:r>
            <a:r>
              <a:rPr lang="en-US" sz="200" dirty="0" err="1"/>
              <a:t>LLM_Model</a:t>
            </a:r>
            <a:r>
              <a:rPr lang="en-US" sz="200" dirty="0"/>
              <a:t>, messages=[{'role': 'user', 'content': prompt}])</a:t>
            </a:r>
          </a:p>
          <a:p>
            <a:r>
              <a:rPr lang="en-US" sz="200" dirty="0"/>
              <a:t>    return response['message']['content']</a:t>
            </a:r>
          </a:p>
          <a:p>
            <a:endParaRPr lang="en-US" sz="200" dirty="0"/>
          </a:p>
          <a:p>
            <a:r>
              <a:rPr lang="en-US" sz="200" dirty="0"/>
              <a:t>def </a:t>
            </a:r>
            <a:r>
              <a:rPr lang="en-US" sz="200" dirty="0" err="1"/>
              <a:t>helloFunction</a:t>
            </a:r>
            <a:r>
              <a:rPr lang="en-US" sz="200" dirty="0"/>
              <a:t>(request):</a:t>
            </a:r>
          </a:p>
          <a:p>
            <a:r>
              <a:rPr lang="en-US" sz="200" dirty="0"/>
              <a:t>    </a:t>
            </a:r>
            <a:r>
              <a:rPr lang="en-US" sz="200" dirty="0" err="1"/>
              <a:t>userInput</a:t>
            </a:r>
            <a:r>
              <a:rPr lang="en-US" sz="200" dirty="0"/>
              <a:t> = </a:t>
            </a:r>
            <a:r>
              <a:rPr lang="en-US" sz="200" dirty="0" err="1"/>
              <a:t>request.GET.get</a:t>
            </a:r>
            <a:r>
              <a:rPr lang="en-US" sz="200" dirty="0"/>
              <a:t>('</a:t>
            </a:r>
            <a:r>
              <a:rPr lang="en-US" sz="200" dirty="0" err="1"/>
              <a:t>userInput</a:t>
            </a:r>
            <a:r>
              <a:rPr lang="en-US" sz="200" dirty="0"/>
              <a:t>')</a:t>
            </a:r>
          </a:p>
          <a:p>
            <a:r>
              <a:rPr lang="en-US" sz="200" dirty="0"/>
              <a:t>    response = LLM(</a:t>
            </a:r>
            <a:r>
              <a:rPr lang="en-US" sz="200" dirty="0" err="1"/>
              <a:t>userInput</a:t>
            </a:r>
            <a:r>
              <a:rPr lang="en-US" sz="200" dirty="0"/>
              <a:t>)</a:t>
            </a:r>
          </a:p>
          <a:p>
            <a:r>
              <a:rPr lang="en-US" sz="200" dirty="0"/>
              <a:t>    response = {"response": response}</a:t>
            </a:r>
          </a:p>
          <a:p>
            <a:r>
              <a:rPr lang="en-US" sz="200" dirty="0"/>
              <a:t>    return render(request, '</a:t>
            </a:r>
            <a:r>
              <a:rPr lang="en-US" sz="200" dirty="0" err="1"/>
              <a:t>chatbot.html</a:t>
            </a:r>
            <a:r>
              <a:rPr lang="en-US" sz="200" dirty="0"/>
              <a:t>', response)</a:t>
            </a:r>
          </a:p>
          <a:p>
            <a:endParaRPr lang="en-US" sz="200" dirty="0"/>
          </a:p>
          <a:p>
            <a:r>
              <a:rPr lang="en-US" sz="200" dirty="0"/>
              <a:t>def </a:t>
            </a:r>
            <a:r>
              <a:rPr lang="en-US" sz="200" dirty="0" err="1"/>
              <a:t>customChatbot</a:t>
            </a:r>
            <a:r>
              <a:rPr lang="en-US" sz="200" dirty="0"/>
              <a:t>(request):</a:t>
            </a:r>
          </a:p>
          <a:p>
            <a:r>
              <a:rPr lang="en-US" sz="200" dirty="0"/>
              <a:t>    </a:t>
            </a:r>
            <a:r>
              <a:rPr lang="en-US" sz="200" dirty="0" err="1"/>
              <a:t>userInput</a:t>
            </a:r>
            <a:r>
              <a:rPr lang="en-US" sz="200" dirty="0"/>
              <a:t> = </a:t>
            </a:r>
            <a:r>
              <a:rPr lang="en-US" sz="200" dirty="0" err="1"/>
              <a:t>request.GET.get</a:t>
            </a:r>
            <a:r>
              <a:rPr lang="en-US" sz="200" dirty="0"/>
              <a:t>('</a:t>
            </a:r>
            <a:r>
              <a:rPr lang="en-US" sz="200" dirty="0" err="1"/>
              <a:t>userInput</a:t>
            </a:r>
            <a:r>
              <a:rPr lang="en-US" sz="200" dirty="0"/>
              <a:t>')</a:t>
            </a:r>
          </a:p>
          <a:p>
            <a:r>
              <a:rPr lang="en-US" sz="200" dirty="0"/>
              <a:t>    response = RAG(</a:t>
            </a:r>
            <a:r>
              <a:rPr lang="en-US" sz="200" dirty="0" err="1"/>
              <a:t>userInput</a:t>
            </a:r>
            <a:r>
              <a:rPr lang="en-US" sz="200" dirty="0"/>
              <a:t>)</a:t>
            </a:r>
          </a:p>
          <a:p>
            <a:r>
              <a:rPr lang="en-US" sz="200" dirty="0"/>
              <a:t>    response = {"response": response}</a:t>
            </a:r>
          </a:p>
          <a:p>
            <a:r>
              <a:rPr lang="en-US" sz="200" dirty="0"/>
              <a:t>    return render(request, '</a:t>
            </a:r>
            <a:r>
              <a:rPr lang="en-US" sz="200" dirty="0" err="1"/>
              <a:t>customChatbot.html</a:t>
            </a:r>
            <a:r>
              <a:rPr lang="en-US" sz="200" dirty="0"/>
              <a:t>', response)</a:t>
            </a:r>
          </a:p>
          <a:p>
            <a:endParaRPr lang="en-US" sz="200" dirty="0"/>
          </a:p>
          <a:p>
            <a:r>
              <a:rPr lang="en-US" sz="200" dirty="0"/>
              <a:t>def </a:t>
            </a:r>
            <a:r>
              <a:rPr lang="en-US" sz="200" dirty="0" err="1"/>
              <a:t>upload_files</a:t>
            </a:r>
            <a:r>
              <a:rPr lang="en-US" sz="200" dirty="0"/>
              <a:t>(request):</a:t>
            </a:r>
          </a:p>
          <a:p>
            <a:r>
              <a:rPr lang="en-US" sz="200" dirty="0"/>
              <a:t>    if </a:t>
            </a:r>
            <a:r>
              <a:rPr lang="en-US" sz="200" dirty="0" err="1"/>
              <a:t>request.method</a:t>
            </a:r>
            <a:r>
              <a:rPr lang="en-US" sz="200" dirty="0"/>
              <a:t> == 'POST' and </a:t>
            </a:r>
            <a:r>
              <a:rPr lang="en-US" sz="200" dirty="0" err="1"/>
              <a:t>request.FILES.getlist</a:t>
            </a:r>
            <a:r>
              <a:rPr lang="en-US" sz="200" dirty="0"/>
              <a:t>('files[]'):</a:t>
            </a:r>
          </a:p>
          <a:p>
            <a:r>
              <a:rPr lang="en-US" sz="200" dirty="0"/>
              <a:t>        # Get the list of uploaded files</a:t>
            </a:r>
          </a:p>
          <a:p>
            <a:r>
              <a:rPr lang="en-US" sz="200" dirty="0"/>
              <a:t>        </a:t>
            </a:r>
            <a:r>
              <a:rPr lang="en-US" sz="200" dirty="0" err="1"/>
              <a:t>uploaded_files</a:t>
            </a:r>
            <a:r>
              <a:rPr lang="en-US" sz="200" dirty="0"/>
              <a:t> = </a:t>
            </a:r>
            <a:r>
              <a:rPr lang="en-US" sz="200" dirty="0" err="1"/>
              <a:t>request.FILES.getlist</a:t>
            </a:r>
            <a:r>
              <a:rPr lang="en-US" sz="200" dirty="0"/>
              <a:t>('files[]')</a:t>
            </a:r>
          </a:p>
          <a:p>
            <a:r>
              <a:rPr lang="en-US" sz="200" dirty="0"/>
              <a:t>        # Define the base directory where files will be saved</a:t>
            </a:r>
          </a:p>
          <a:p>
            <a:r>
              <a:rPr lang="en-US" sz="200" dirty="0"/>
              <a:t>        BASE_DIR = </a:t>
            </a:r>
            <a:r>
              <a:rPr lang="en-US" sz="200" dirty="0" err="1"/>
              <a:t>os.path.dirname</a:t>
            </a:r>
            <a:r>
              <a:rPr lang="en-US" sz="200" dirty="0"/>
              <a:t>(</a:t>
            </a:r>
            <a:r>
              <a:rPr lang="en-US" sz="200" dirty="0" err="1"/>
              <a:t>os.path.abspath</a:t>
            </a:r>
            <a:r>
              <a:rPr lang="en-US" sz="200" dirty="0"/>
              <a:t>(__file__))</a:t>
            </a:r>
          </a:p>
          <a:p>
            <a:r>
              <a:rPr lang="en-US" sz="200" dirty="0"/>
              <a:t>        DATA_PATH = </a:t>
            </a:r>
            <a:r>
              <a:rPr lang="en-US" sz="200" dirty="0" err="1"/>
              <a:t>os.path.join</a:t>
            </a:r>
            <a:r>
              <a:rPr lang="en-US" sz="200" dirty="0"/>
              <a:t>(BASE_DIR, 'data')</a:t>
            </a:r>
          </a:p>
          <a:p>
            <a:r>
              <a:rPr lang="en-US" sz="200" dirty="0"/>
              <a:t>        # Ensure the 'data' directory exists</a:t>
            </a:r>
          </a:p>
          <a:p>
            <a:r>
              <a:rPr lang="en-US" sz="200" dirty="0"/>
              <a:t>        if not </a:t>
            </a:r>
            <a:r>
              <a:rPr lang="en-US" sz="200" dirty="0" err="1"/>
              <a:t>os.path.exists</a:t>
            </a:r>
            <a:r>
              <a:rPr lang="en-US" sz="200" dirty="0"/>
              <a:t>(DATA_PATH):</a:t>
            </a:r>
          </a:p>
          <a:p>
            <a:r>
              <a:rPr lang="en-US" sz="200" dirty="0"/>
              <a:t>            </a:t>
            </a:r>
            <a:r>
              <a:rPr lang="en-US" sz="200" dirty="0" err="1"/>
              <a:t>os.makedirs</a:t>
            </a:r>
            <a:r>
              <a:rPr lang="en-US" sz="200" dirty="0"/>
              <a:t>(DATA_PATH)</a:t>
            </a:r>
          </a:p>
          <a:p>
            <a:r>
              <a:rPr lang="en-US" sz="200" dirty="0"/>
              <a:t>        # Process each file</a:t>
            </a:r>
          </a:p>
          <a:p>
            <a:r>
              <a:rPr lang="en-US" sz="200" dirty="0"/>
              <a:t>        </a:t>
            </a:r>
            <a:r>
              <a:rPr lang="en-US" sz="200" dirty="0" err="1"/>
              <a:t>success_messages</a:t>
            </a:r>
            <a:r>
              <a:rPr lang="en-US" sz="200" dirty="0"/>
              <a:t> = []</a:t>
            </a:r>
          </a:p>
          <a:p>
            <a:r>
              <a:rPr lang="en-US" sz="200" dirty="0"/>
              <a:t>        for </a:t>
            </a:r>
            <a:r>
              <a:rPr lang="en-US" sz="200" dirty="0" err="1"/>
              <a:t>uploaded_file</a:t>
            </a:r>
            <a:r>
              <a:rPr lang="en-US" sz="200" dirty="0"/>
              <a:t> in </a:t>
            </a:r>
            <a:r>
              <a:rPr lang="en-US" sz="200" dirty="0" err="1"/>
              <a:t>uploaded_files</a:t>
            </a:r>
            <a:r>
              <a:rPr lang="en-US" sz="200" dirty="0"/>
              <a:t>:</a:t>
            </a:r>
          </a:p>
          <a:p>
            <a:r>
              <a:rPr lang="en-US" sz="200" dirty="0"/>
              <a:t>            </a:t>
            </a:r>
            <a:r>
              <a:rPr lang="en-US" sz="200" dirty="0" err="1"/>
              <a:t>file_path</a:t>
            </a:r>
            <a:r>
              <a:rPr lang="en-US" sz="200" dirty="0"/>
              <a:t> = </a:t>
            </a:r>
            <a:r>
              <a:rPr lang="en-US" sz="200" dirty="0" err="1"/>
              <a:t>os.path.join</a:t>
            </a:r>
            <a:r>
              <a:rPr lang="en-US" sz="200" dirty="0"/>
              <a:t>(DATA_PATH, </a:t>
            </a:r>
            <a:r>
              <a:rPr lang="en-US" sz="200" dirty="0" err="1"/>
              <a:t>uploaded_file.name</a:t>
            </a:r>
            <a:r>
              <a:rPr lang="en-US" sz="200" dirty="0"/>
              <a:t>)</a:t>
            </a:r>
          </a:p>
          <a:p>
            <a:r>
              <a:rPr lang="en-US" sz="200" dirty="0"/>
              <a:t>            # Save the file to the 'data' directory</a:t>
            </a:r>
          </a:p>
          <a:p>
            <a:r>
              <a:rPr lang="en-US" sz="200" dirty="0"/>
              <a:t>            with </a:t>
            </a:r>
            <a:r>
              <a:rPr lang="en-US" sz="200" dirty="0" err="1"/>
              <a:t>default_storage.open</a:t>
            </a:r>
            <a:r>
              <a:rPr lang="en-US" sz="200" dirty="0"/>
              <a:t>(</a:t>
            </a:r>
            <a:r>
              <a:rPr lang="en-US" sz="200" dirty="0" err="1"/>
              <a:t>file_path</a:t>
            </a:r>
            <a:r>
              <a:rPr lang="en-US" sz="200" dirty="0"/>
              <a:t>, '</a:t>
            </a:r>
            <a:r>
              <a:rPr lang="en-US" sz="200" dirty="0" err="1"/>
              <a:t>wb</a:t>
            </a:r>
            <a:r>
              <a:rPr lang="en-US" sz="200" dirty="0"/>
              <a:t>+') as destination:</a:t>
            </a:r>
          </a:p>
          <a:p>
            <a:r>
              <a:rPr lang="en-US" sz="200" dirty="0"/>
              <a:t>                for chunk in </a:t>
            </a:r>
            <a:r>
              <a:rPr lang="en-US" sz="200" dirty="0" err="1"/>
              <a:t>uploaded_file.chunks</a:t>
            </a:r>
            <a:r>
              <a:rPr lang="en-US" sz="200" dirty="0"/>
              <a:t>():</a:t>
            </a:r>
          </a:p>
          <a:p>
            <a:r>
              <a:rPr lang="en-US" sz="200" dirty="0"/>
              <a:t>                    </a:t>
            </a:r>
            <a:r>
              <a:rPr lang="en-US" sz="200" dirty="0" err="1"/>
              <a:t>destination.write</a:t>
            </a:r>
            <a:r>
              <a:rPr lang="en-US" sz="200" dirty="0"/>
              <a:t>(chunk)</a:t>
            </a:r>
          </a:p>
          <a:p>
            <a:r>
              <a:rPr lang="en-US" sz="200" dirty="0"/>
              <a:t>            </a:t>
            </a:r>
            <a:r>
              <a:rPr lang="en-US" sz="200" dirty="0" err="1"/>
              <a:t>success_messages.append</a:t>
            </a:r>
            <a:r>
              <a:rPr lang="en-US" sz="200" dirty="0"/>
              <a:t>(</a:t>
            </a:r>
            <a:r>
              <a:rPr lang="en-US" sz="200" dirty="0" err="1"/>
              <a:t>f'File</a:t>
            </a:r>
            <a:r>
              <a:rPr lang="en-US" sz="200" dirty="0"/>
              <a:t> "{</a:t>
            </a:r>
            <a:r>
              <a:rPr lang="en-US" sz="200" dirty="0" err="1"/>
              <a:t>uploaded_file.name</a:t>
            </a:r>
            <a:r>
              <a:rPr lang="en-US" sz="200" dirty="0"/>
              <a:t>}" uploaded successfully!')</a:t>
            </a:r>
          </a:p>
          <a:p>
            <a:r>
              <a:rPr lang="en-US" sz="200" dirty="0"/>
              <a:t>        # Return a response indicating success for all files</a:t>
            </a:r>
          </a:p>
          <a:p>
            <a:r>
              <a:rPr lang="en-US" sz="200" dirty="0"/>
              <a:t>        alert = {'response': </a:t>
            </a:r>
            <a:r>
              <a:rPr lang="en-US" sz="200" dirty="0" err="1"/>
              <a:t>success_messages</a:t>
            </a:r>
            <a:r>
              <a:rPr lang="en-US" sz="200" dirty="0"/>
              <a:t>}</a:t>
            </a:r>
          </a:p>
          <a:p>
            <a:r>
              <a:rPr lang="en-US" sz="200" dirty="0"/>
              <a:t>        return render(request, '</a:t>
            </a:r>
            <a:r>
              <a:rPr lang="en-US" sz="200" dirty="0" err="1"/>
              <a:t>customChatbot.html</a:t>
            </a:r>
            <a:r>
              <a:rPr lang="en-US" sz="200" dirty="0"/>
              <a:t>', alert)</a:t>
            </a:r>
          </a:p>
          <a:p>
            <a:r>
              <a:rPr lang="en-US" sz="200" dirty="0"/>
              <a:t>    else:</a:t>
            </a:r>
          </a:p>
          <a:p>
            <a:r>
              <a:rPr lang="en-US" sz="200" dirty="0"/>
              <a:t>        # If no files were uploaded, return an error</a:t>
            </a:r>
          </a:p>
          <a:p>
            <a:r>
              <a:rPr lang="en-US" sz="200" dirty="0"/>
              <a:t>        alert = {'error': 'No files uploaded.'}</a:t>
            </a:r>
          </a:p>
          <a:p>
            <a:r>
              <a:rPr lang="en-US" sz="200" dirty="0"/>
              <a:t>        return render(request, '</a:t>
            </a:r>
            <a:r>
              <a:rPr lang="en-US" sz="200" dirty="0" err="1"/>
              <a:t>customChatbot.html</a:t>
            </a:r>
            <a:r>
              <a:rPr lang="en-US" sz="200" dirty="0"/>
              <a:t>', alert)</a:t>
            </a:r>
          </a:p>
          <a:p>
            <a:endParaRPr lang="en-US" sz="200" dirty="0"/>
          </a:p>
          <a:p>
            <a:r>
              <a:rPr lang="en-US" sz="200" dirty="0"/>
              <a:t>def RAG(</a:t>
            </a:r>
            <a:r>
              <a:rPr lang="en-US" sz="200" dirty="0" err="1"/>
              <a:t>user_input</a:t>
            </a:r>
            <a:r>
              <a:rPr lang="en-US" sz="200" dirty="0"/>
              <a:t>):</a:t>
            </a:r>
          </a:p>
          <a:p>
            <a:r>
              <a:rPr lang="en-US" sz="200" dirty="0"/>
              <a:t>    BASE_DIR = </a:t>
            </a:r>
            <a:r>
              <a:rPr lang="en-US" sz="200" dirty="0" err="1"/>
              <a:t>os.path.dirname</a:t>
            </a:r>
            <a:r>
              <a:rPr lang="en-US" sz="200" dirty="0"/>
              <a:t>(</a:t>
            </a:r>
            <a:r>
              <a:rPr lang="en-US" sz="200" dirty="0" err="1"/>
              <a:t>os.path.abspath</a:t>
            </a:r>
            <a:r>
              <a:rPr lang="en-US" sz="200" dirty="0"/>
              <a:t>(__file__))</a:t>
            </a:r>
          </a:p>
          <a:p>
            <a:r>
              <a:rPr lang="en-US" sz="200" dirty="0"/>
              <a:t>    FAISS_PATH = </a:t>
            </a:r>
            <a:r>
              <a:rPr lang="en-US" sz="200" dirty="0" err="1"/>
              <a:t>os.path.join</a:t>
            </a:r>
            <a:r>
              <a:rPr lang="en-US" sz="200" dirty="0"/>
              <a:t>(BASE_DIR, "</a:t>
            </a:r>
            <a:r>
              <a:rPr lang="en-US" sz="200" dirty="0" err="1"/>
              <a:t>faiss_index</a:t>
            </a:r>
            <a:r>
              <a:rPr lang="en-US" sz="200" dirty="0"/>
              <a:t>")</a:t>
            </a:r>
          </a:p>
          <a:p>
            <a:r>
              <a:rPr lang="en-US" sz="200" dirty="0"/>
              <a:t>    # Set up the local model</a:t>
            </a:r>
          </a:p>
          <a:p>
            <a:r>
              <a:rPr lang="en-US" sz="200" dirty="0"/>
              <a:t>    </a:t>
            </a:r>
            <a:r>
              <a:rPr lang="en-US" sz="200" dirty="0" err="1"/>
              <a:t>llm</a:t>
            </a:r>
            <a:r>
              <a:rPr lang="en-US" sz="200" dirty="0"/>
              <a:t> = </a:t>
            </a:r>
            <a:r>
              <a:rPr lang="en-US" sz="200" dirty="0" err="1"/>
              <a:t>Ollama</a:t>
            </a:r>
            <a:r>
              <a:rPr lang="en-US" sz="200" dirty="0"/>
              <a:t>(model=</a:t>
            </a:r>
            <a:r>
              <a:rPr lang="en-US" sz="200" dirty="0" err="1"/>
              <a:t>LLM_Model</a:t>
            </a:r>
            <a:r>
              <a:rPr lang="en-US" sz="200" dirty="0"/>
              <a:t>)</a:t>
            </a:r>
          </a:p>
          <a:p>
            <a:r>
              <a:rPr lang="en-US" sz="200" dirty="0"/>
              <a:t>    # Load the FAISS index with </a:t>
            </a:r>
            <a:r>
              <a:rPr lang="en-US" sz="200" dirty="0" err="1"/>
              <a:t>allow_dangerous_deserialization</a:t>
            </a:r>
            <a:r>
              <a:rPr lang="en-US" sz="200" dirty="0"/>
              <a:t> set to True</a:t>
            </a:r>
          </a:p>
          <a:p>
            <a:r>
              <a:rPr lang="en-US" sz="200" dirty="0"/>
              <a:t>    </a:t>
            </a:r>
            <a:r>
              <a:rPr lang="en-US" sz="200" dirty="0" err="1"/>
              <a:t>vector_store</a:t>
            </a:r>
            <a:r>
              <a:rPr lang="en-US" sz="200" dirty="0"/>
              <a:t> = </a:t>
            </a:r>
            <a:r>
              <a:rPr lang="en-US" sz="200" dirty="0" err="1"/>
              <a:t>FAISS.load_local</a:t>
            </a:r>
            <a:r>
              <a:rPr lang="en-US" sz="200" dirty="0"/>
              <a:t>(</a:t>
            </a:r>
          </a:p>
          <a:p>
            <a:r>
              <a:rPr lang="en-US" sz="200" dirty="0"/>
              <a:t>        FAISS_PATH, </a:t>
            </a:r>
          </a:p>
          <a:p>
            <a:r>
              <a:rPr lang="en-US" sz="200" dirty="0"/>
              <a:t>        </a:t>
            </a:r>
            <a:r>
              <a:rPr lang="en-US" sz="200" dirty="0" err="1"/>
              <a:t>OllamaEmbeddings</a:t>
            </a:r>
            <a:r>
              <a:rPr lang="en-US" sz="200" dirty="0"/>
              <a:t>(model=</a:t>
            </a:r>
            <a:r>
              <a:rPr lang="en-US" sz="200" dirty="0" err="1"/>
              <a:t>LLM_Model</a:t>
            </a:r>
            <a:r>
              <a:rPr lang="en-US" sz="200" dirty="0"/>
              <a:t>), </a:t>
            </a:r>
          </a:p>
          <a:p>
            <a:r>
              <a:rPr lang="en-US" sz="200" dirty="0"/>
              <a:t>        </a:t>
            </a:r>
            <a:r>
              <a:rPr lang="en-US" sz="200" dirty="0" err="1"/>
              <a:t>allow_dangerous_deserialization</a:t>
            </a:r>
            <a:r>
              <a:rPr lang="en-US" sz="200" dirty="0"/>
              <a:t>=True</a:t>
            </a:r>
          </a:p>
          <a:p>
            <a:r>
              <a:rPr lang="en-US" sz="200" dirty="0"/>
              <a:t>    )</a:t>
            </a:r>
          </a:p>
          <a:p>
            <a:r>
              <a:rPr lang="en-US" sz="200" dirty="0"/>
              <a:t>    # Set up the query prompt</a:t>
            </a:r>
          </a:p>
          <a:p>
            <a:r>
              <a:rPr lang="en-US" sz="200" dirty="0"/>
              <a:t>    prompt = </a:t>
            </a:r>
            <a:r>
              <a:rPr lang="en-US" sz="200" dirty="0" err="1"/>
              <a:t>ChatPromptTemplate.from_template</a:t>
            </a:r>
            <a:r>
              <a:rPr lang="en-US" sz="200" dirty="0"/>
              <a:t>(</a:t>
            </a:r>
          </a:p>
          <a:p>
            <a:r>
              <a:rPr lang="en-US" sz="200" dirty="0"/>
              <a:t>        """</a:t>
            </a:r>
          </a:p>
          <a:p>
            <a:r>
              <a:rPr lang="en-US" sz="200" dirty="0"/>
              <a:t>        Answer the following question only based on the given context:</a:t>
            </a:r>
          </a:p>
          <a:p>
            <a:r>
              <a:rPr lang="en-US" sz="200" dirty="0"/>
              <a:t>        &lt;context&gt;</a:t>
            </a:r>
          </a:p>
          <a:p>
            <a:r>
              <a:rPr lang="en-US" sz="200" dirty="0"/>
              <a:t>        {context}</a:t>
            </a:r>
          </a:p>
          <a:p>
            <a:r>
              <a:rPr lang="en-US" sz="200" dirty="0"/>
              <a:t>        &lt;/context&gt;</a:t>
            </a:r>
          </a:p>
          <a:p>
            <a:r>
              <a:rPr lang="en-US" sz="200" dirty="0"/>
              <a:t>        Question: {input}</a:t>
            </a:r>
          </a:p>
          <a:p>
            <a:r>
              <a:rPr lang="en-US" sz="200" dirty="0"/>
              <a:t>        """)</a:t>
            </a:r>
          </a:p>
          <a:p>
            <a:r>
              <a:rPr lang="en-US" sz="200" dirty="0"/>
              <a:t>    # Retrieve context from vector store</a:t>
            </a:r>
          </a:p>
          <a:p>
            <a:r>
              <a:rPr lang="en-US" sz="200" dirty="0"/>
              <a:t>    </a:t>
            </a:r>
            <a:r>
              <a:rPr lang="en-US" sz="200" dirty="0" err="1"/>
              <a:t>docs_chain</a:t>
            </a:r>
            <a:r>
              <a:rPr lang="en-US" sz="200" dirty="0"/>
              <a:t> = </a:t>
            </a:r>
            <a:r>
              <a:rPr lang="en-US" sz="200" dirty="0" err="1"/>
              <a:t>create_stuff_documents_chain</a:t>
            </a:r>
            <a:r>
              <a:rPr lang="en-US" sz="200" dirty="0"/>
              <a:t>(</a:t>
            </a:r>
            <a:r>
              <a:rPr lang="en-US" sz="200" dirty="0" err="1"/>
              <a:t>llm</a:t>
            </a:r>
            <a:r>
              <a:rPr lang="en-US" sz="200" dirty="0"/>
              <a:t>, prompt)</a:t>
            </a:r>
          </a:p>
          <a:p>
            <a:r>
              <a:rPr lang="en-US" sz="200" dirty="0"/>
              <a:t>    retriever = </a:t>
            </a:r>
            <a:r>
              <a:rPr lang="en-US" sz="200" dirty="0" err="1"/>
              <a:t>vector_store.as_retriever</a:t>
            </a:r>
            <a:r>
              <a:rPr lang="en-US" sz="200" dirty="0"/>
              <a:t>()</a:t>
            </a:r>
          </a:p>
          <a:p>
            <a:r>
              <a:rPr lang="en-US" sz="200" dirty="0"/>
              <a:t>    </a:t>
            </a:r>
            <a:r>
              <a:rPr lang="en-US" sz="200" dirty="0" err="1"/>
              <a:t>retrieval_chain</a:t>
            </a:r>
            <a:r>
              <a:rPr lang="en-US" sz="200" dirty="0"/>
              <a:t> = </a:t>
            </a:r>
            <a:r>
              <a:rPr lang="en-US" sz="200" dirty="0" err="1"/>
              <a:t>create_retrieval_chain</a:t>
            </a:r>
            <a:r>
              <a:rPr lang="en-US" sz="200" dirty="0"/>
              <a:t>(retriever, </a:t>
            </a:r>
            <a:r>
              <a:rPr lang="en-US" sz="200" dirty="0" err="1"/>
              <a:t>docs_chain</a:t>
            </a:r>
            <a:r>
              <a:rPr lang="en-US" sz="200" dirty="0"/>
              <a:t>)</a:t>
            </a:r>
          </a:p>
          <a:p>
            <a:r>
              <a:rPr lang="en-US" sz="200" dirty="0"/>
              <a:t>    # Perform the query</a:t>
            </a:r>
          </a:p>
          <a:p>
            <a:r>
              <a:rPr lang="en-US" sz="200" dirty="0"/>
              <a:t>    response = </a:t>
            </a:r>
            <a:r>
              <a:rPr lang="en-US" sz="200" dirty="0" err="1"/>
              <a:t>retrieval_chain.invoke</a:t>
            </a:r>
            <a:r>
              <a:rPr lang="en-US" sz="200" dirty="0"/>
              <a:t>({"input": </a:t>
            </a:r>
            <a:r>
              <a:rPr lang="en-US" sz="200" dirty="0" err="1"/>
              <a:t>user_input</a:t>
            </a:r>
            <a:r>
              <a:rPr lang="en-US" sz="200" dirty="0"/>
              <a:t>})</a:t>
            </a:r>
          </a:p>
          <a:p>
            <a:r>
              <a:rPr lang="en-US" sz="200" dirty="0"/>
              <a:t>    print(":::QUERY RESPONSE:::")</a:t>
            </a:r>
          </a:p>
          <a:p>
            <a:r>
              <a:rPr lang="en-US" sz="200" dirty="0"/>
              <a:t>    print(response["answer"])</a:t>
            </a:r>
          </a:p>
          <a:p>
            <a:r>
              <a:rPr lang="en-US" sz="200" dirty="0"/>
              <a:t>    return response["answer"]</a:t>
            </a:r>
          </a:p>
          <a:p>
            <a:endParaRPr lang="en-US" sz="200" dirty="0"/>
          </a:p>
          <a:p>
            <a:r>
              <a:rPr lang="en-US" sz="200" dirty="0"/>
              <a:t>def train(request):</a:t>
            </a:r>
          </a:p>
          <a:p>
            <a:r>
              <a:rPr lang="en-US" sz="200" dirty="0"/>
              <a:t>    def </a:t>
            </a:r>
            <a:r>
              <a:rPr lang="en-US" sz="200" dirty="0" err="1"/>
              <a:t>generate_data_store</a:t>
            </a:r>
            <a:r>
              <a:rPr lang="en-US" sz="200" dirty="0"/>
              <a:t>():</a:t>
            </a:r>
          </a:p>
          <a:p>
            <a:r>
              <a:rPr lang="en-US" sz="200" dirty="0"/>
              <a:t>        documents = </a:t>
            </a:r>
            <a:r>
              <a:rPr lang="en-US" sz="200" dirty="0" err="1"/>
              <a:t>load_documents</a:t>
            </a:r>
            <a:r>
              <a:rPr lang="en-US" sz="200" dirty="0"/>
              <a:t>()</a:t>
            </a:r>
          </a:p>
          <a:p>
            <a:r>
              <a:rPr lang="en-US" sz="200" dirty="0"/>
              <a:t>        chunks = </a:t>
            </a:r>
            <a:r>
              <a:rPr lang="en-US" sz="200" dirty="0" err="1"/>
              <a:t>split_text</a:t>
            </a:r>
            <a:r>
              <a:rPr lang="en-US" sz="200" dirty="0"/>
              <a:t>(documents)</a:t>
            </a:r>
          </a:p>
          <a:p>
            <a:r>
              <a:rPr lang="en-US" sz="200" dirty="0"/>
              <a:t>        </a:t>
            </a:r>
            <a:r>
              <a:rPr lang="en-US" sz="200" dirty="0" err="1"/>
              <a:t>save_to_faiss</a:t>
            </a:r>
            <a:r>
              <a:rPr lang="en-US" sz="200" dirty="0"/>
              <a:t>(chunks)</a:t>
            </a:r>
          </a:p>
          <a:p>
            <a:r>
              <a:rPr lang="en-US" sz="200" dirty="0"/>
              <a:t>        return </a:t>
            </a:r>
            <a:r>
              <a:rPr lang="en-US" sz="200" dirty="0" err="1"/>
              <a:t>JsonResponse</a:t>
            </a:r>
            <a:r>
              <a:rPr lang="en-US" sz="200" dirty="0"/>
              <a:t>({'status': 'success'})</a:t>
            </a:r>
          </a:p>
          <a:p>
            <a:r>
              <a:rPr lang="en-US" sz="200" dirty="0"/>
              <a:t>    def </a:t>
            </a:r>
            <a:r>
              <a:rPr lang="en-US" sz="200" dirty="0" err="1"/>
              <a:t>load_documents</a:t>
            </a:r>
            <a:r>
              <a:rPr lang="en-US" sz="200" dirty="0"/>
              <a:t>():</a:t>
            </a:r>
          </a:p>
          <a:p>
            <a:r>
              <a:rPr lang="en-US" sz="200" dirty="0"/>
              <a:t>        # Load documents from a local directory</a:t>
            </a:r>
          </a:p>
          <a:p>
            <a:r>
              <a:rPr lang="en-US" sz="200" dirty="0"/>
              <a:t>        loader = </a:t>
            </a:r>
            <a:r>
              <a:rPr lang="en-US" sz="200" dirty="0" err="1"/>
              <a:t>DirectoryLoader</a:t>
            </a:r>
            <a:r>
              <a:rPr lang="en-US" sz="200" dirty="0"/>
              <a:t>(DATA_PATH, glob="*.pdf", </a:t>
            </a:r>
            <a:r>
              <a:rPr lang="en-US" sz="200" dirty="0" err="1"/>
              <a:t>loader_cls</a:t>
            </a:r>
            <a:r>
              <a:rPr lang="en-US" sz="200" dirty="0"/>
              <a:t>=</a:t>
            </a:r>
            <a:r>
              <a:rPr lang="en-US" sz="200" dirty="0" err="1"/>
              <a:t>PyMuPDFLoader</a:t>
            </a:r>
            <a:r>
              <a:rPr lang="en-US" sz="200" dirty="0"/>
              <a:t>)</a:t>
            </a:r>
          </a:p>
          <a:p>
            <a:r>
              <a:rPr lang="en-US" sz="200" dirty="0"/>
              <a:t>        documents = </a:t>
            </a:r>
            <a:r>
              <a:rPr lang="en-US" sz="200" dirty="0" err="1"/>
              <a:t>loader.load</a:t>
            </a:r>
            <a:r>
              <a:rPr lang="en-US" sz="200" dirty="0"/>
              <a:t>()</a:t>
            </a:r>
          </a:p>
          <a:p>
            <a:r>
              <a:rPr lang="en-US" sz="200" dirty="0"/>
              <a:t>        return documents</a:t>
            </a:r>
          </a:p>
          <a:p>
            <a:r>
              <a:rPr lang="en-US" sz="200" dirty="0"/>
              <a:t>    def </a:t>
            </a:r>
            <a:r>
              <a:rPr lang="en-US" sz="200" dirty="0" err="1"/>
              <a:t>split_text</a:t>
            </a:r>
            <a:r>
              <a:rPr lang="en-US" sz="200" dirty="0"/>
              <a:t>(documents):</a:t>
            </a:r>
          </a:p>
          <a:p>
            <a:r>
              <a:rPr lang="en-US" sz="200" dirty="0"/>
              <a:t>        # Split documents into manageable chunks</a:t>
            </a:r>
          </a:p>
          <a:p>
            <a:r>
              <a:rPr lang="en-US" sz="200" dirty="0"/>
              <a:t>        </a:t>
            </a:r>
            <a:r>
              <a:rPr lang="en-US" sz="200" dirty="0" err="1"/>
              <a:t>text_splitter</a:t>
            </a:r>
            <a:r>
              <a:rPr lang="en-US" sz="200" dirty="0"/>
              <a:t> = </a:t>
            </a:r>
            <a:r>
              <a:rPr lang="en-US" sz="200" dirty="0" err="1"/>
              <a:t>RecursiveCharacterTextSplitter</a:t>
            </a:r>
            <a:r>
              <a:rPr lang="en-US" sz="200" dirty="0"/>
              <a:t>(</a:t>
            </a:r>
          </a:p>
          <a:p>
            <a:r>
              <a:rPr lang="en-US" sz="200" dirty="0"/>
              <a:t>            </a:t>
            </a:r>
            <a:r>
              <a:rPr lang="en-US" sz="200" dirty="0" err="1"/>
              <a:t>chunk_size</a:t>
            </a:r>
            <a:r>
              <a:rPr lang="en-US" sz="200" dirty="0"/>
              <a:t>=300,</a:t>
            </a:r>
          </a:p>
          <a:p>
            <a:r>
              <a:rPr lang="en-US" sz="200" dirty="0"/>
              <a:t>            </a:t>
            </a:r>
            <a:r>
              <a:rPr lang="en-US" sz="200" dirty="0" err="1"/>
              <a:t>chunk_overlap</a:t>
            </a:r>
            <a:r>
              <a:rPr lang="en-US" sz="200" dirty="0"/>
              <a:t>=100,</a:t>
            </a:r>
          </a:p>
          <a:p>
            <a:r>
              <a:rPr lang="en-US" sz="200" dirty="0"/>
              <a:t>            </a:t>
            </a:r>
            <a:r>
              <a:rPr lang="en-US" sz="200" dirty="0" err="1"/>
              <a:t>length_function</a:t>
            </a:r>
            <a:r>
              <a:rPr lang="en-US" sz="200" dirty="0"/>
              <a:t>=</a:t>
            </a:r>
            <a:r>
              <a:rPr lang="en-US" sz="200" dirty="0" err="1"/>
              <a:t>len</a:t>
            </a:r>
            <a:r>
              <a:rPr lang="en-US" sz="200" dirty="0"/>
              <a:t>,</a:t>
            </a:r>
          </a:p>
          <a:p>
            <a:r>
              <a:rPr lang="en-US" sz="200" dirty="0"/>
              <a:t>            </a:t>
            </a:r>
            <a:r>
              <a:rPr lang="en-US" sz="200" dirty="0" err="1"/>
              <a:t>add_start_index</a:t>
            </a:r>
            <a:r>
              <a:rPr lang="en-US" sz="200" dirty="0"/>
              <a:t>=True,)</a:t>
            </a:r>
          </a:p>
          <a:p>
            <a:r>
              <a:rPr lang="en-US" sz="200" dirty="0"/>
              <a:t>        chunks = </a:t>
            </a:r>
            <a:r>
              <a:rPr lang="en-US" sz="200" dirty="0" err="1"/>
              <a:t>text_splitter.split_documents</a:t>
            </a:r>
            <a:r>
              <a:rPr lang="en-US" sz="200" dirty="0"/>
              <a:t>(documents)</a:t>
            </a:r>
          </a:p>
          <a:p>
            <a:r>
              <a:rPr lang="en-US" sz="200" dirty="0"/>
              <a:t>        print(</a:t>
            </a:r>
            <a:r>
              <a:rPr lang="en-US" sz="200" dirty="0" err="1"/>
              <a:t>f"Split</a:t>
            </a:r>
            <a:r>
              <a:rPr lang="en-US" sz="200" dirty="0"/>
              <a:t> {</a:t>
            </a:r>
            <a:r>
              <a:rPr lang="en-US" sz="200" dirty="0" err="1"/>
              <a:t>len</a:t>
            </a:r>
            <a:r>
              <a:rPr lang="en-US" sz="200" dirty="0"/>
              <a:t>(documents)} documents into {</a:t>
            </a:r>
            <a:r>
              <a:rPr lang="en-US" sz="200" dirty="0" err="1"/>
              <a:t>len</a:t>
            </a:r>
            <a:r>
              <a:rPr lang="en-US" sz="200" dirty="0"/>
              <a:t>(chunks)} chunks.")</a:t>
            </a:r>
          </a:p>
          <a:p>
            <a:r>
              <a:rPr lang="en-US" sz="200" dirty="0"/>
              <a:t>        return chunks</a:t>
            </a:r>
          </a:p>
          <a:p>
            <a:r>
              <a:rPr lang="en-US" sz="200" dirty="0"/>
              <a:t>    def </a:t>
            </a:r>
            <a:r>
              <a:rPr lang="en-US" sz="200" dirty="0" err="1"/>
              <a:t>save_to_faiss</a:t>
            </a:r>
            <a:r>
              <a:rPr lang="en-US" sz="200" dirty="0"/>
              <a:t>(chunks):</a:t>
            </a:r>
          </a:p>
          <a:p>
            <a:r>
              <a:rPr lang="en-US" sz="200" dirty="0"/>
              <a:t>        # Clear out the database first</a:t>
            </a:r>
          </a:p>
          <a:p>
            <a:r>
              <a:rPr lang="en-US" sz="200" dirty="0"/>
              <a:t>        if </a:t>
            </a:r>
            <a:r>
              <a:rPr lang="en-US" sz="200" dirty="0" err="1"/>
              <a:t>os.path.exists</a:t>
            </a:r>
            <a:r>
              <a:rPr lang="en-US" sz="200" dirty="0"/>
              <a:t>(FAISS_PATH):</a:t>
            </a:r>
          </a:p>
          <a:p>
            <a:r>
              <a:rPr lang="en-US" sz="200" dirty="0"/>
              <a:t>            </a:t>
            </a:r>
            <a:r>
              <a:rPr lang="en-US" sz="200" dirty="0" err="1"/>
              <a:t>shutil.rmtree</a:t>
            </a:r>
            <a:r>
              <a:rPr lang="en-US" sz="200" dirty="0"/>
              <a:t>(FAISS_PATH)</a:t>
            </a:r>
          </a:p>
          <a:p>
            <a:r>
              <a:rPr lang="en-US" sz="200" dirty="0"/>
              <a:t>        # Create embeddings using </a:t>
            </a:r>
            <a:r>
              <a:rPr lang="en-US" sz="200" dirty="0" err="1"/>
              <a:t>Ollama's</a:t>
            </a:r>
            <a:r>
              <a:rPr lang="en-US" sz="200" dirty="0"/>
              <a:t> local model</a:t>
            </a:r>
          </a:p>
          <a:p>
            <a:r>
              <a:rPr lang="en-US" sz="200" dirty="0"/>
              <a:t>        embeddings = </a:t>
            </a:r>
            <a:r>
              <a:rPr lang="en-US" sz="200" dirty="0" err="1"/>
              <a:t>OllamaEmbeddings</a:t>
            </a:r>
            <a:r>
              <a:rPr lang="en-US" sz="200" dirty="0"/>
              <a:t>(model=</a:t>
            </a:r>
            <a:r>
              <a:rPr lang="en-US" sz="200" dirty="0" err="1"/>
              <a:t>LLM_Model</a:t>
            </a:r>
            <a:r>
              <a:rPr lang="en-US" sz="200" dirty="0"/>
              <a:t>)</a:t>
            </a:r>
          </a:p>
          <a:p>
            <a:r>
              <a:rPr lang="en-US" sz="200" dirty="0"/>
              <a:t>        # Initialize FAISS vector store</a:t>
            </a:r>
          </a:p>
          <a:p>
            <a:r>
              <a:rPr lang="en-US" sz="200" dirty="0"/>
              <a:t>        </a:t>
            </a:r>
            <a:r>
              <a:rPr lang="en-US" sz="200" dirty="0" err="1"/>
              <a:t>vector_store</a:t>
            </a:r>
            <a:r>
              <a:rPr lang="en-US" sz="200" dirty="0"/>
              <a:t> = </a:t>
            </a:r>
            <a:r>
              <a:rPr lang="en-US" sz="200" dirty="0" err="1"/>
              <a:t>FAISS.from_documents</a:t>
            </a:r>
            <a:r>
              <a:rPr lang="en-US" sz="200" dirty="0"/>
              <a:t>(chunks, embeddings)</a:t>
            </a:r>
          </a:p>
          <a:p>
            <a:r>
              <a:rPr lang="en-US" sz="200" dirty="0"/>
              <a:t>        # Save FAISS index</a:t>
            </a:r>
          </a:p>
          <a:p>
            <a:r>
              <a:rPr lang="en-US" sz="200" dirty="0"/>
              <a:t>        </a:t>
            </a:r>
            <a:r>
              <a:rPr lang="en-US" sz="200" dirty="0" err="1"/>
              <a:t>vector_store.save_local</a:t>
            </a:r>
            <a:r>
              <a:rPr lang="en-US" sz="200" dirty="0"/>
              <a:t>(FAISS_PATH)</a:t>
            </a:r>
          </a:p>
          <a:p>
            <a:r>
              <a:rPr lang="en-US" sz="200" dirty="0"/>
              <a:t>        print(</a:t>
            </a:r>
            <a:r>
              <a:rPr lang="en-US" sz="200" dirty="0" err="1"/>
              <a:t>f"Saved</a:t>
            </a:r>
            <a:r>
              <a:rPr lang="en-US" sz="200" dirty="0"/>
              <a:t> {</a:t>
            </a:r>
            <a:r>
              <a:rPr lang="en-US" sz="200" dirty="0" err="1"/>
              <a:t>len</a:t>
            </a:r>
            <a:r>
              <a:rPr lang="en-US" sz="200" dirty="0"/>
              <a:t>(chunks)} chunks to {FAISS_PATH} using FAISS.")</a:t>
            </a:r>
          </a:p>
          <a:p>
            <a:endParaRPr lang="en-US" sz="200" dirty="0"/>
          </a:p>
          <a:p>
            <a:r>
              <a:rPr lang="en-US" sz="200" dirty="0"/>
              <a:t>    # Dynamically point to the 'data' folder in the same directory as this script</a:t>
            </a:r>
          </a:p>
          <a:p>
            <a:r>
              <a:rPr lang="en-US" sz="200" dirty="0"/>
              <a:t>    BASE_DIR = </a:t>
            </a:r>
            <a:r>
              <a:rPr lang="en-US" sz="200" dirty="0" err="1"/>
              <a:t>os.path.dirname</a:t>
            </a:r>
            <a:r>
              <a:rPr lang="en-US" sz="200" dirty="0"/>
              <a:t>(</a:t>
            </a:r>
            <a:r>
              <a:rPr lang="en-US" sz="200" dirty="0" err="1"/>
              <a:t>os.path.abspath</a:t>
            </a:r>
            <a:r>
              <a:rPr lang="en-US" sz="200" dirty="0"/>
              <a:t>(__file__))</a:t>
            </a:r>
          </a:p>
          <a:p>
            <a:r>
              <a:rPr lang="en-US" sz="200" dirty="0"/>
              <a:t>    FAISS_PATH = </a:t>
            </a:r>
            <a:r>
              <a:rPr lang="en-US" sz="200" dirty="0" err="1"/>
              <a:t>os.path.join</a:t>
            </a:r>
            <a:r>
              <a:rPr lang="en-US" sz="200" dirty="0"/>
              <a:t>(BASE_DIR, "</a:t>
            </a:r>
            <a:r>
              <a:rPr lang="en-US" sz="200" dirty="0" err="1"/>
              <a:t>faiss_index</a:t>
            </a:r>
            <a:r>
              <a:rPr lang="en-US" sz="200" dirty="0"/>
              <a:t>")</a:t>
            </a:r>
          </a:p>
          <a:p>
            <a:r>
              <a:rPr lang="en-US" sz="200" dirty="0"/>
              <a:t>    DATA_PATH = </a:t>
            </a:r>
            <a:r>
              <a:rPr lang="en-US" sz="200" dirty="0" err="1"/>
              <a:t>os.path.join</a:t>
            </a:r>
            <a:r>
              <a:rPr lang="en-US" sz="200" dirty="0"/>
              <a:t>(BASE_DIR, "data")</a:t>
            </a:r>
          </a:p>
          <a:p>
            <a:endParaRPr lang="en-US" sz="200" dirty="0"/>
          </a:p>
          <a:p>
            <a:r>
              <a:rPr lang="en-US" sz="200" dirty="0"/>
              <a:t>    </a:t>
            </a:r>
            <a:r>
              <a:rPr lang="en-US" sz="200" dirty="0" err="1"/>
              <a:t>generate_data_store</a:t>
            </a:r>
            <a:r>
              <a:rPr lang="en-US" sz="200" dirty="0"/>
              <a:t>()    </a:t>
            </a:r>
          </a:p>
          <a:p>
            <a:r>
              <a:rPr lang="en-US" sz="200" dirty="0"/>
              <a:t>    response = {'response': "Chatbot trained successfully!"}  # Pass response to template</a:t>
            </a:r>
          </a:p>
          <a:p>
            <a:r>
              <a:rPr lang="en-US" sz="200" dirty="0"/>
              <a:t>    return render(request, '</a:t>
            </a:r>
            <a:r>
              <a:rPr lang="en-US" sz="200" dirty="0" err="1"/>
              <a:t>customChatbot.html</a:t>
            </a:r>
            <a:r>
              <a:rPr lang="en-US" sz="200" dirty="0"/>
              <a:t>', response)  # Render the HTML page with response  </a:t>
            </a:r>
          </a:p>
          <a:p>
            <a:endParaRPr lang="en-US" sz="200" dirty="0"/>
          </a:p>
          <a:p>
            <a:endParaRPr lang="en-US" sz="200" dirty="0"/>
          </a:p>
          <a:p>
            <a:endParaRPr lang="en-US" sz="200" dirty="0"/>
          </a:p>
          <a:p>
            <a:r>
              <a:rPr lang="en-US" sz="200" dirty="0"/>
              <a:t>def weather(request):</a:t>
            </a:r>
          </a:p>
          <a:p>
            <a:r>
              <a:rPr lang="en-US" sz="200" dirty="0"/>
              <a:t>    try:</a:t>
            </a:r>
          </a:p>
          <a:p>
            <a:r>
              <a:rPr lang="en-US" sz="200" dirty="0"/>
              <a:t>        </a:t>
            </a:r>
            <a:r>
              <a:rPr lang="en-US" sz="200" dirty="0" err="1"/>
              <a:t>ip_address</a:t>
            </a:r>
            <a:r>
              <a:rPr lang="en-US" sz="200" dirty="0"/>
              <a:t> = </a:t>
            </a:r>
            <a:r>
              <a:rPr lang="en-US" sz="200" dirty="0" err="1"/>
              <a:t>request.GET.get</a:t>
            </a:r>
            <a:r>
              <a:rPr lang="en-US" sz="200" dirty="0"/>
              <a:t>('</a:t>
            </a:r>
            <a:r>
              <a:rPr lang="en-US" sz="200" dirty="0" err="1"/>
              <a:t>ip_address</a:t>
            </a:r>
            <a:r>
              <a:rPr lang="en-US" sz="200" dirty="0"/>
              <a:t>')  # Default IP address if not provided</a:t>
            </a:r>
          </a:p>
          <a:p>
            <a:r>
              <a:rPr lang="en-US" sz="200" dirty="0"/>
              <a:t>        tone = </a:t>
            </a:r>
            <a:r>
              <a:rPr lang="en-US" sz="200" dirty="0" err="1"/>
              <a:t>request.GET.get</a:t>
            </a:r>
            <a:r>
              <a:rPr lang="en-US" sz="200" dirty="0"/>
              <a:t>('tone', 'normal')  # Default tone if not provided</a:t>
            </a:r>
          </a:p>
          <a:p>
            <a:r>
              <a:rPr lang="en-US" sz="200" dirty="0"/>
              <a:t>        </a:t>
            </a:r>
          </a:p>
          <a:p>
            <a:r>
              <a:rPr lang="en-US" sz="200" dirty="0"/>
              <a:t>        # Get coordinates based on IP address</a:t>
            </a:r>
          </a:p>
          <a:p>
            <a:r>
              <a:rPr lang="en-US" sz="200" dirty="0"/>
              <a:t>        coordinate = </a:t>
            </a:r>
            <a:r>
              <a:rPr lang="en-US" sz="200" dirty="0" err="1"/>
              <a:t>get_coordinate_from_ip</a:t>
            </a:r>
            <a:r>
              <a:rPr lang="en-US" sz="200" dirty="0"/>
              <a:t>(</a:t>
            </a:r>
            <a:r>
              <a:rPr lang="en-US" sz="200" dirty="0" err="1"/>
              <a:t>ip_address</a:t>
            </a:r>
            <a:r>
              <a:rPr lang="en-US" sz="200" dirty="0"/>
              <a:t>)</a:t>
            </a:r>
          </a:p>
          <a:p>
            <a:r>
              <a:rPr lang="en-US" sz="200" dirty="0"/>
              <a:t>        </a:t>
            </a:r>
          </a:p>
          <a:p>
            <a:r>
              <a:rPr lang="en-US" sz="200" dirty="0"/>
              <a:t>        # Fetch weather forecast</a:t>
            </a:r>
          </a:p>
          <a:p>
            <a:r>
              <a:rPr lang="en-US" sz="200" dirty="0"/>
              <a:t>        </a:t>
            </a:r>
            <a:r>
              <a:rPr lang="en-US" sz="200" dirty="0" err="1"/>
              <a:t>foreCast</a:t>
            </a:r>
            <a:r>
              <a:rPr lang="en-US" sz="200" dirty="0"/>
              <a:t> = </a:t>
            </a:r>
            <a:r>
              <a:rPr lang="en-US" sz="200" dirty="0" err="1"/>
              <a:t>requests.get</a:t>
            </a:r>
            <a:r>
              <a:rPr lang="en-US" sz="200" dirty="0"/>
              <a:t>(</a:t>
            </a:r>
            <a:r>
              <a:rPr lang="en-US" sz="200" dirty="0" err="1"/>
              <a:t>f"https</a:t>
            </a:r>
            <a:r>
              <a:rPr lang="en-US" sz="200" dirty="0"/>
              <a:t>://</a:t>
            </a:r>
            <a:r>
              <a:rPr lang="en-US" sz="200" dirty="0" err="1"/>
              <a:t>api.weather.gov</a:t>
            </a:r>
            <a:r>
              <a:rPr lang="en-US" sz="200" dirty="0"/>
              <a:t>/points/{coordinate[0]},{coordinate[1]}")</a:t>
            </a:r>
          </a:p>
          <a:p>
            <a:r>
              <a:rPr lang="en-US" sz="200" dirty="0"/>
              <a:t>        </a:t>
            </a:r>
          </a:p>
          <a:p>
            <a:r>
              <a:rPr lang="en-US" sz="200" dirty="0"/>
              <a:t>        # Fetch location details (city, state, country)</a:t>
            </a:r>
          </a:p>
          <a:p>
            <a:r>
              <a:rPr lang="en-US" sz="200" dirty="0"/>
              <a:t>        </a:t>
            </a:r>
            <a:r>
              <a:rPr lang="en-US" sz="200" dirty="0" err="1"/>
              <a:t>location_info</a:t>
            </a:r>
            <a:r>
              <a:rPr lang="en-US" sz="200" dirty="0"/>
              <a:t> = </a:t>
            </a:r>
            <a:r>
              <a:rPr lang="en-US" sz="200" dirty="0" err="1"/>
              <a:t>get_ip_geolocation</a:t>
            </a:r>
            <a:r>
              <a:rPr lang="en-US" sz="200" dirty="0"/>
              <a:t>(</a:t>
            </a:r>
            <a:r>
              <a:rPr lang="en-US" sz="200" dirty="0" err="1"/>
              <a:t>ip_address</a:t>
            </a:r>
            <a:r>
              <a:rPr lang="en-US" sz="200" dirty="0"/>
              <a:t>)</a:t>
            </a:r>
          </a:p>
          <a:p>
            <a:r>
              <a:rPr lang="en-US" sz="200" dirty="0"/>
              <a:t>        city = </a:t>
            </a:r>
            <a:r>
              <a:rPr lang="en-US" sz="200" dirty="0" err="1"/>
              <a:t>location_info.get</a:t>
            </a:r>
            <a:r>
              <a:rPr lang="en-US" sz="200" dirty="0"/>
              <a:t>('city', 'Unknown City')</a:t>
            </a:r>
          </a:p>
          <a:p>
            <a:r>
              <a:rPr lang="en-US" sz="200" dirty="0"/>
              <a:t>        state = </a:t>
            </a:r>
            <a:r>
              <a:rPr lang="en-US" sz="200" dirty="0" err="1"/>
              <a:t>location_info.get</a:t>
            </a:r>
            <a:r>
              <a:rPr lang="en-US" sz="200" dirty="0"/>
              <a:t>('region', 'Unknown State')</a:t>
            </a:r>
          </a:p>
          <a:p>
            <a:r>
              <a:rPr lang="en-US" sz="200" dirty="0"/>
              <a:t>        country = </a:t>
            </a:r>
            <a:r>
              <a:rPr lang="en-US" sz="200" dirty="0" err="1"/>
              <a:t>location_info.get</a:t>
            </a:r>
            <a:r>
              <a:rPr lang="en-US" sz="200" dirty="0"/>
              <a:t>('country', 'Unknown Country')</a:t>
            </a:r>
          </a:p>
          <a:p>
            <a:endParaRPr lang="en-US" sz="200" dirty="0"/>
          </a:p>
          <a:p>
            <a:r>
              <a:rPr lang="en-US" sz="200" dirty="0"/>
              <a:t>        </a:t>
            </a:r>
            <a:r>
              <a:rPr lang="en-US" sz="200" dirty="0" err="1"/>
              <a:t>location_str</a:t>
            </a:r>
            <a:r>
              <a:rPr lang="en-US" sz="200" dirty="0"/>
              <a:t> = f"{city}, {state}, {country}"</a:t>
            </a:r>
          </a:p>
          <a:p>
            <a:endParaRPr lang="en-US" sz="200" dirty="0"/>
          </a:p>
          <a:p>
            <a:r>
              <a:rPr lang="en-US" sz="200" dirty="0"/>
              <a:t>        # Fetch weather forecast details</a:t>
            </a:r>
          </a:p>
          <a:p>
            <a:r>
              <a:rPr lang="en-US" sz="200" dirty="0"/>
              <a:t>        </a:t>
            </a:r>
            <a:r>
              <a:rPr lang="en-US" sz="200" dirty="0" err="1"/>
              <a:t>forecastUrl</a:t>
            </a:r>
            <a:r>
              <a:rPr lang="en-US" sz="200" dirty="0"/>
              <a:t> = </a:t>
            </a:r>
            <a:r>
              <a:rPr lang="en-US" sz="200" dirty="0" err="1"/>
              <a:t>foreCast.json</a:t>
            </a:r>
            <a:r>
              <a:rPr lang="en-US" sz="200" dirty="0"/>
              <a:t>()["properties"]["forecast"]</a:t>
            </a:r>
          </a:p>
          <a:p>
            <a:r>
              <a:rPr lang="en-US" sz="200" dirty="0"/>
              <a:t>        </a:t>
            </a:r>
            <a:r>
              <a:rPr lang="en-US" sz="200" dirty="0" err="1"/>
              <a:t>forecastContent</a:t>
            </a:r>
            <a:r>
              <a:rPr lang="en-US" sz="200" dirty="0"/>
              <a:t> = </a:t>
            </a:r>
            <a:r>
              <a:rPr lang="en-US" sz="200" dirty="0" err="1"/>
              <a:t>requests.get</a:t>
            </a:r>
            <a:r>
              <a:rPr lang="en-US" sz="200" dirty="0"/>
              <a:t>(f"{</a:t>
            </a:r>
            <a:r>
              <a:rPr lang="en-US" sz="200" dirty="0" err="1"/>
              <a:t>forecastUrl</a:t>
            </a:r>
            <a:r>
              <a:rPr lang="en-US" sz="200" dirty="0"/>
              <a:t>}").</a:t>
            </a:r>
            <a:r>
              <a:rPr lang="en-US" sz="200" dirty="0" err="1"/>
              <a:t>json</a:t>
            </a:r>
            <a:r>
              <a:rPr lang="en-US" sz="200" dirty="0"/>
              <a:t>()</a:t>
            </a:r>
          </a:p>
          <a:p>
            <a:r>
              <a:rPr lang="en-US" sz="200" dirty="0"/>
              <a:t>        </a:t>
            </a:r>
            <a:r>
              <a:rPr lang="en-US" sz="200" dirty="0" err="1"/>
              <a:t>first_period_detailed_forecast</a:t>
            </a:r>
            <a:r>
              <a:rPr lang="en-US" sz="200" dirty="0"/>
              <a:t> = </a:t>
            </a:r>
            <a:r>
              <a:rPr lang="en-US" sz="200" dirty="0" err="1"/>
              <a:t>forecastContent</a:t>
            </a:r>
            <a:r>
              <a:rPr lang="en-US" sz="200" dirty="0"/>
              <a:t>["properties"]["periods"][0]["</a:t>
            </a:r>
            <a:r>
              <a:rPr lang="en-US" sz="200" dirty="0" err="1"/>
              <a:t>detailedForecast</a:t>
            </a:r>
            <a:r>
              <a:rPr lang="en-US" sz="200" dirty="0"/>
              <a:t>"]</a:t>
            </a:r>
          </a:p>
          <a:p>
            <a:r>
              <a:rPr lang="en-US" sz="200" dirty="0"/>
              <a:t>        </a:t>
            </a:r>
          </a:p>
          <a:p>
            <a:r>
              <a:rPr lang="en-US" sz="200" dirty="0"/>
              <a:t>        # Construct query for LLM</a:t>
            </a:r>
          </a:p>
          <a:p>
            <a:r>
              <a:rPr lang="en-US" sz="200" dirty="0"/>
              <a:t>        query = f"""</a:t>
            </a:r>
          </a:p>
          <a:p>
            <a:r>
              <a:rPr lang="en-US" sz="200" dirty="0"/>
              <a:t>        You are a helpful assistant. Given the following weather conditions:</a:t>
            </a:r>
          </a:p>
          <a:p>
            <a:r>
              <a:rPr lang="en-US" sz="200" dirty="0"/>
              <a:t>        {</a:t>
            </a:r>
            <a:r>
              <a:rPr lang="en-US" sz="200" dirty="0" err="1"/>
              <a:t>first_period_detailed_forecast</a:t>
            </a:r>
            <a:r>
              <a:rPr lang="en-US" sz="200" dirty="0"/>
              <a:t>},</a:t>
            </a:r>
          </a:p>
          <a:p>
            <a:r>
              <a:rPr lang="en-US" sz="200" dirty="0"/>
              <a:t>        please provide a suggestion on what to wear.</a:t>
            </a:r>
          </a:p>
          <a:p>
            <a:r>
              <a:rPr lang="en-US" sz="200" dirty="0"/>
              <a:t>        Note: say it in a {tone} way.</a:t>
            </a:r>
          </a:p>
          <a:p>
            <a:r>
              <a:rPr lang="en-US" sz="200" dirty="0"/>
              <a:t>        """</a:t>
            </a:r>
          </a:p>
          <a:p>
            <a:endParaRPr lang="en-US" sz="200" dirty="0"/>
          </a:p>
          <a:p>
            <a:r>
              <a:rPr lang="en-US" sz="200" dirty="0"/>
              <a:t>        # Generate response from LLM</a:t>
            </a:r>
          </a:p>
          <a:p>
            <a:r>
              <a:rPr lang="en-US" sz="200" dirty="0"/>
              <a:t>        </a:t>
            </a:r>
            <a:r>
              <a:rPr lang="en-US" sz="200" dirty="0" err="1"/>
              <a:t>response_content</a:t>
            </a:r>
            <a:r>
              <a:rPr lang="en-US" sz="200" dirty="0"/>
              <a:t> = LLM(query)</a:t>
            </a:r>
          </a:p>
          <a:p>
            <a:r>
              <a:rPr lang="en-US" sz="200" dirty="0"/>
              <a:t>        </a:t>
            </a:r>
          </a:p>
          <a:p>
            <a:r>
              <a:rPr lang="en-US" sz="200" dirty="0"/>
              <a:t>        # Pass the response and location details to the template</a:t>
            </a:r>
          </a:p>
          <a:p>
            <a:r>
              <a:rPr lang="en-US" sz="200" dirty="0"/>
              <a:t>        context = {</a:t>
            </a:r>
          </a:p>
          <a:p>
            <a:r>
              <a:rPr lang="en-US" sz="200" dirty="0"/>
              <a:t>            'response': </a:t>
            </a:r>
            <a:r>
              <a:rPr lang="en-US" sz="200" dirty="0" err="1"/>
              <a:t>response_content</a:t>
            </a:r>
            <a:r>
              <a:rPr lang="en-US" sz="200" dirty="0"/>
              <a:t>,</a:t>
            </a:r>
          </a:p>
          <a:p>
            <a:r>
              <a:rPr lang="en-US" sz="200" dirty="0"/>
              <a:t>            'location': </a:t>
            </a:r>
            <a:r>
              <a:rPr lang="en-US" sz="200" dirty="0" err="1"/>
              <a:t>location_str</a:t>
            </a:r>
            <a:endParaRPr lang="en-US" sz="200" dirty="0"/>
          </a:p>
          <a:p>
            <a:r>
              <a:rPr lang="en-US" sz="200" dirty="0"/>
              <a:t>        }</a:t>
            </a:r>
          </a:p>
          <a:p>
            <a:r>
              <a:rPr lang="en-US" sz="200" dirty="0"/>
              <a:t>        # Render the HTML page with the response and location information</a:t>
            </a:r>
          </a:p>
          <a:p>
            <a:r>
              <a:rPr lang="en-US" sz="200" dirty="0"/>
              <a:t>        return render(request, '</a:t>
            </a:r>
            <a:r>
              <a:rPr lang="en-US" sz="200" dirty="0" err="1"/>
              <a:t>weather.html</a:t>
            </a:r>
            <a:r>
              <a:rPr lang="en-US" sz="200" dirty="0"/>
              <a:t>', context)</a:t>
            </a:r>
          </a:p>
          <a:p>
            <a:r>
              <a:rPr lang="en-US" sz="200" dirty="0"/>
              <a:t>    except Exception as e:</a:t>
            </a:r>
          </a:p>
          <a:p>
            <a:r>
              <a:rPr lang="en-US" sz="200" dirty="0"/>
              <a:t>        print(</a:t>
            </a:r>
            <a:r>
              <a:rPr lang="en-US" sz="200" dirty="0" err="1"/>
              <a:t>f"An</a:t>
            </a:r>
            <a:r>
              <a:rPr lang="en-US" sz="200" dirty="0"/>
              <a:t> error occurred: {e}")</a:t>
            </a:r>
          </a:p>
          <a:p>
            <a:r>
              <a:rPr lang="en-US" sz="200" dirty="0"/>
              <a:t>        return render(request, '</a:t>
            </a:r>
            <a:r>
              <a:rPr lang="en-US" sz="200" dirty="0" err="1"/>
              <a:t>weather.html</a:t>
            </a:r>
            <a:r>
              <a:rPr lang="en-US" sz="200" dirty="0"/>
              <a:t>', {'error': 'An error occurred. Please try again later.'})</a:t>
            </a:r>
          </a:p>
          <a:p>
            <a:endParaRPr lang="en-US" sz="200" dirty="0"/>
          </a:p>
          <a:p>
            <a:endParaRPr lang="en-US" sz="200" dirty="0"/>
          </a:p>
          <a:p>
            <a:r>
              <a:rPr lang="en-US" sz="200" dirty="0"/>
              <a:t>def </a:t>
            </a:r>
            <a:r>
              <a:rPr lang="en-US" sz="200" dirty="0" err="1"/>
              <a:t>get_coordinate_from_ip</a:t>
            </a:r>
            <a:r>
              <a:rPr lang="en-US" sz="200" dirty="0"/>
              <a:t>(</a:t>
            </a:r>
            <a:r>
              <a:rPr lang="en-US" sz="200" dirty="0" err="1"/>
              <a:t>ip_address</a:t>
            </a:r>
            <a:r>
              <a:rPr lang="en-US" sz="200" dirty="0"/>
              <a:t>):</a:t>
            </a:r>
          </a:p>
          <a:p>
            <a:r>
              <a:rPr lang="en-US" sz="200" dirty="0"/>
              <a:t>    try:</a:t>
            </a:r>
          </a:p>
          <a:p>
            <a:r>
              <a:rPr lang="en-US" sz="200" dirty="0"/>
              <a:t>        response = </a:t>
            </a:r>
            <a:r>
              <a:rPr lang="en-US" sz="200" dirty="0" err="1"/>
              <a:t>requests.get</a:t>
            </a:r>
            <a:r>
              <a:rPr lang="en-US" sz="200" dirty="0"/>
              <a:t>(</a:t>
            </a:r>
            <a:r>
              <a:rPr lang="en-US" sz="200" dirty="0" err="1"/>
              <a:t>f"https</a:t>
            </a:r>
            <a:r>
              <a:rPr lang="en-US" sz="200" dirty="0"/>
              <a:t>://</a:t>
            </a:r>
            <a:r>
              <a:rPr lang="en-US" sz="200" dirty="0" err="1"/>
              <a:t>ipinfo.io</a:t>
            </a:r>
            <a:r>
              <a:rPr lang="en-US" sz="200" dirty="0"/>
              <a:t>/{</a:t>
            </a:r>
            <a:r>
              <a:rPr lang="en-US" sz="200" dirty="0" err="1"/>
              <a:t>ip_address</a:t>
            </a:r>
            <a:r>
              <a:rPr lang="en-US" sz="200" dirty="0"/>
              <a:t>}/</a:t>
            </a:r>
            <a:r>
              <a:rPr lang="en-US" sz="200" dirty="0" err="1"/>
              <a:t>json</a:t>
            </a:r>
            <a:r>
              <a:rPr lang="en-US" sz="200" dirty="0"/>
              <a:t>")</a:t>
            </a:r>
          </a:p>
          <a:p>
            <a:r>
              <a:rPr lang="en-US" sz="200" dirty="0"/>
              <a:t>        data = </a:t>
            </a:r>
            <a:r>
              <a:rPr lang="en-US" sz="200" dirty="0" err="1"/>
              <a:t>response.json</a:t>
            </a:r>
            <a:r>
              <a:rPr lang="en-US" sz="200" dirty="0"/>
              <a:t>()</a:t>
            </a:r>
          </a:p>
          <a:p>
            <a:r>
              <a:rPr lang="en-US" sz="200" dirty="0"/>
              <a:t>        </a:t>
            </a:r>
          </a:p>
          <a:p>
            <a:r>
              <a:rPr lang="en-US" sz="200" dirty="0"/>
              <a:t>        if "loc" in data:</a:t>
            </a:r>
          </a:p>
          <a:p>
            <a:r>
              <a:rPr lang="en-US" sz="200" dirty="0"/>
              <a:t>            loc = data["loc"]</a:t>
            </a:r>
          </a:p>
          <a:p>
            <a:r>
              <a:rPr lang="en-US" sz="200" dirty="0"/>
              <a:t>            latitude, longitude = </a:t>
            </a:r>
            <a:r>
              <a:rPr lang="en-US" sz="200" dirty="0" err="1"/>
              <a:t>loc.split</a:t>
            </a:r>
            <a:r>
              <a:rPr lang="en-US" sz="200" dirty="0"/>
              <a:t>(",")</a:t>
            </a:r>
          </a:p>
          <a:p>
            <a:r>
              <a:rPr lang="en-US" sz="200" dirty="0"/>
              <a:t>            return float(latitude), float(longitude)</a:t>
            </a:r>
          </a:p>
          <a:p>
            <a:r>
              <a:rPr lang="en-US" sz="200" dirty="0"/>
              <a:t>        else:</a:t>
            </a:r>
          </a:p>
          <a:p>
            <a:r>
              <a:rPr lang="en-US" sz="200" dirty="0"/>
              <a:t>            print("Location information is not available for this IP address.")</a:t>
            </a:r>
          </a:p>
          <a:p>
            <a:r>
              <a:rPr lang="en-US" sz="200" dirty="0"/>
              <a:t>            return None</a:t>
            </a:r>
          </a:p>
          <a:p>
            <a:r>
              <a:rPr lang="en-US" sz="200" dirty="0"/>
              <a:t>    except Exception as e:</a:t>
            </a:r>
          </a:p>
          <a:p>
            <a:r>
              <a:rPr lang="en-US" sz="200" dirty="0"/>
              <a:t>        print(</a:t>
            </a:r>
            <a:r>
              <a:rPr lang="en-US" sz="200" dirty="0" err="1"/>
              <a:t>f"An</a:t>
            </a:r>
            <a:r>
              <a:rPr lang="en-US" sz="200" dirty="0"/>
              <a:t> error occurred: {e}")</a:t>
            </a:r>
          </a:p>
          <a:p>
            <a:r>
              <a:rPr lang="en-US" sz="200" dirty="0"/>
              <a:t>        return None</a:t>
            </a:r>
          </a:p>
          <a:p>
            <a:endParaRPr lang="en-US" sz="200" dirty="0"/>
          </a:p>
          <a:p>
            <a:r>
              <a:rPr lang="en-US" sz="200" dirty="0"/>
              <a:t>def </a:t>
            </a:r>
            <a:r>
              <a:rPr lang="en-US" sz="200" dirty="0" err="1"/>
              <a:t>get_ip_geolocation</a:t>
            </a:r>
            <a:r>
              <a:rPr lang="en-US" sz="200" dirty="0"/>
              <a:t>(</a:t>
            </a:r>
            <a:r>
              <a:rPr lang="en-US" sz="200" dirty="0" err="1"/>
              <a:t>ip_address</a:t>
            </a:r>
            <a:r>
              <a:rPr lang="en-US" sz="200" dirty="0"/>
              <a:t>):</a:t>
            </a:r>
          </a:p>
          <a:p>
            <a:r>
              <a:rPr lang="en-US" sz="200" dirty="0"/>
              <a:t>    </a:t>
            </a:r>
            <a:r>
              <a:rPr lang="en-US" sz="200" dirty="0" err="1"/>
              <a:t>url</a:t>
            </a:r>
            <a:r>
              <a:rPr lang="en-US" sz="200" dirty="0"/>
              <a:t> = </a:t>
            </a:r>
            <a:r>
              <a:rPr lang="en-US" sz="200" dirty="0" err="1"/>
              <a:t>f'http</a:t>
            </a:r>
            <a:r>
              <a:rPr lang="en-US" sz="200" dirty="0"/>
              <a:t>://</a:t>
            </a:r>
            <a:r>
              <a:rPr lang="en-US" sz="200" dirty="0" err="1"/>
              <a:t>ip-api.com</a:t>
            </a:r>
            <a:r>
              <a:rPr lang="en-US" sz="200" dirty="0"/>
              <a:t>/</a:t>
            </a:r>
            <a:r>
              <a:rPr lang="en-US" sz="200" dirty="0" err="1"/>
              <a:t>json</a:t>
            </a:r>
            <a:r>
              <a:rPr lang="en-US" sz="200" dirty="0"/>
              <a:t>/{</a:t>
            </a:r>
            <a:r>
              <a:rPr lang="en-US" sz="200" dirty="0" err="1"/>
              <a:t>ip_address</a:t>
            </a:r>
            <a:r>
              <a:rPr lang="en-US" sz="200" dirty="0"/>
              <a:t>}'</a:t>
            </a:r>
          </a:p>
          <a:p>
            <a:r>
              <a:rPr lang="en-US" sz="200" dirty="0"/>
              <a:t>    </a:t>
            </a:r>
          </a:p>
          <a:p>
            <a:r>
              <a:rPr lang="en-US" sz="200" dirty="0"/>
              <a:t>    response = </a:t>
            </a:r>
            <a:r>
              <a:rPr lang="en-US" sz="200" dirty="0" err="1"/>
              <a:t>requests.get</a:t>
            </a:r>
            <a:r>
              <a:rPr lang="en-US" sz="200" dirty="0"/>
              <a:t>(</a:t>
            </a:r>
            <a:r>
              <a:rPr lang="en-US" sz="200" dirty="0" err="1"/>
              <a:t>url</a:t>
            </a:r>
            <a:r>
              <a:rPr lang="en-US" sz="200" dirty="0"/>
              <a:t>)</a:t>
            </a:r>
          </a:p>
          <a:p>
            <a:r>
              <a:rPr lang="en-US" sz="200" dirty="0"/>
              <a:t>    data = </a:t>
            </a:r>
            <a:r>
              <a:rPr lang="en-US" sz="200" dirty="0" err="1"/>
              <a:t>response.json</a:t>
            </a:r>
            <a:r>
              <a:rPr lang="en-US" sz="200" dirty="0"/>
              <a:t>()</a:t>
            </a:r>
          </a:p>
          <a:p>
            <a:r>
              <a:rPr lang="en-US" sz="200" dirty="0"/>
              <a:t>    </a:t>
            </a:r>
          </a:p>
          <a:p>
            <a:r>
              <a:rPr lang="en-US" sz="200" dirty="0"/>
              <a:t>    if data['status'] == 'success':</a:t>
            </a:r>
          </a:p>
          <a:p>
            <a:r>
              <a:rPr lang="en-US" sz="200" dirty="0"/>
              <a:t>        return {</a:t>
            </a:r>
          </a:p>
          <a:p>
            <a:r>
              <a:rPr lang="en-US" sz="200" dirty="0"/>
              <a:t>            '</a:t>
            </a:r>
            <a:r>
              <a:rPr lang="en-US" sz="200" dirty="0" err="1"/>
              <a:t>ip</a:t>
            </a:r>
            <a:r>
              <a:rPr lang="en-US" sz="200" dirty="0"/>
              <a:t>': </a:t>
            </a:r>
            <a:r>
              <a:rPr lang="en-US" sz="200" dirty="0" err="1"/>
              <a:t>data.get</a:t>
            </a:r>
            <a:r>
              <a:rPr lang="en-US" sz="200" dirty="0"/>
              <a:t>('query'),</a:t>
            </a:r>
          </a:p>
          <a:p>
            <a:r>
              <a:rPr lang="en-US" sz="200" dirty="0"/>
              <a:t>            'city': </a:t>
            </a:r>
            <a:r>
              <a:rPr lang="en-US" sz="200" dirty="0" err="1"/>
              <a:t>data.get</a:t>
            </a:r>
            <a:r>
              <a:rPr lang="en-US" sz="200" dirty="0"/>
              <a:t>('city'),</a:t>
            </a:r>
          </a:p>
          <a:p>
            <a:r>
              <a:rPr lang="en-US" sz="200" dirty="0"/>
              <a:t>            'region': </a:t>
            </a:r>
            <a:r>
              <a:rPr lang="en-US" sz="200" dirty="0" err="1"/>
              <a:t>data.get</a:t>
            </a:r>
            <a:r>
              <a:rPr lang="en-US" sz="200" dirty="0"/>
              <a:t>('</a:t>
            </a:r>
            <a:r>
              <a:rPr lang="en-US" sz="200" dirty="0" err="1"/>
              <a:t>regionName</a:t>
            </a:r>
            <a:r>
              <a:rPr lang="en-US" sz="200" dirty="0"/>
              <a:t>'),</a:t>
            </a:r>
          </a:p>
          <a:p>
            <a:r>
              <a:rPr lang="en-US" sz="200" dirty="0"/>
              <a:t>            'country': </a:t>
            </a:r>
            <a:r>
              <a:rPr lang="en-US" sz="200" dirty="0" err="1"/>
              <a:t>data.get</a:t>
            </a:r>
            <a:r>
              <a:rPr lang="en-US" sz="200" dirty="0"/>
              <a:t>('country'),</a:t>
            </a:r>
          </a:p>
          <a:p>
            <a:r>
              <a:rPr lang="en-US" sz="200" dirty="0"/>
              <a:t>            'location': f"{</a:t>
            </a:r>
            <a:r>
              <a:rPr lang="en-US" sz="200" dirty="0" err="1"/>
              <a:t>data.get</a:t>
            </a:r>
            <a:r>
              <a:rPr lang="en-US" sz="200" dirty="0"/>
              <a:t>('</a:t>
            </a:r>
            <a:r>
              <a:rPr lang="en-US" sz="200" dirty="0" err="1"/>
              <a:t>lat</a:t>
            </a:r>
            <a:r>
              <a:rPr lang="en-US" sz="200" dirty="0"/>
              <a:t>')}, {</a:t>
            </a:r>
            <a:r>
              <a:rPr lang="en-US" sz="200" dirty="0" err="1"/>
              <a:t>data.get</a:t>
            </a:r>
            <a:r>
              <a:rPr lang="en-US" sz="200" dirty="0"/>
              <a:t>('</a:t>
            </a:r>
            <a:r>
              <a:rPr lang="en-US" sz="200" dirty="0" err="1"/>
              <a:t>lon</a:t>
            </a:r>
            <a:r>
              <a:rPr lang="en-US" sz="200" dirty="0"/>
              <a:t>')}",</a:t>
            </a:r>
          </a:p>
          <a:p>
            <a:r>
              <a:rPr lang="en-US" sz="200" dirty="0"/>
              <a:t>            'postal': </a:t>
            </a:r>
            <a:r>
              <a:rPr lang="en-US" sz="200" dirty="0" err="1"/>
              <a:t>data.get</a:t>
            </a:r>
            <a:r>
              <a:rPr lang="en-US" sz="200" dirty="0"/>
              <a:t>('zip'),</a:t>
            </a:r>
          </a:p>
          <a:p>
            <a:r>
              <a:rPr lang="en-US" sz="200" dirty="0"/>
              <a:t>            '</a:t>
            </a:r>
            <a:r>
              <a:rPr lang="en-US" sz="200" dirty="0" err="1"/>
              <a:t>timezone</a:t>
            </a:r>
            <a:r>
              <a:rPr lang="en-US" sz="200" dirty="0"/>
              <a:t>': </a:t>
            </a:r>
            <a:r>
              <a:rPr lang="en-US" sz="200" dirty="0" err="1"/>
              <a:t>data.get</a:t>
            </a:r>
            <a:r>
              <a:rPr lang="en-US" sz="200" dirty="0"/>
              <a:t>('</a:t>
            </a:r>
            <a:r>
              <a:rPr lang="en-US" sz="200" dirty="0" err="1"/>
              <a:t>timezone</a:t>
            </a:r>
            <a:r>
              <a:rPr lang="en-US" sz="200" dirty="0"/>
              <a:t>')</a:t>
            </a:r>
          </a:p>
          <a:p>
            <a:r>
              <a:rPr lang="en-US" sz="200" dirty="0"/>
              <a:t>        }</a:t>
            </a:r>
          </a:p>
          <a:p>
            <a:r>
              <a:rPr lang="en-US" sz="200" dirty="0"/>
              <a:t>    else:</a:t>
            </a:r>
          </a:p>
          <a:p>
            <a:r>
              <a:rPr lang="en-US" sz="200" dirty="0"/>
              <a:t>        return {"error": "Could not retrieve data"}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36DD25-5385-1499-74BE-D0FA343D04A8}"/>
              </a:ext>
            </a:extLst>
          </p:cNvPr>
          <p:cNvSpPr txBox="1"/>
          <p:nvPr/>
        </p:nvSpPr>
        <p:spPr>
          <a:xfrm>
            <a:off x="311700" y="1436297"/>
            <a:ext cx="1018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/>
              <a:t>views.py</a:t>
            </a:r>
            <a:endParaRPr lang="en-US" b="1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0EACC3-D25D-EAE5-5590-62064D4D2C78}"/>
              </a:ext>
            </a:extLst>
          </p:cNvPr>
          <p:cNvSpPr txBox="1"/>
          <p:nvPr/>
        </p:nvSpPr>
        <p:spPr>
          <a:xfrm>
            <a:off x="2617490" y="1436297"/>
            <a:ext cx="252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templates/</a:t>
            </a:r>
            <a:r>
              <a:rPr lang="en-US" b="1" i="1" dirty="0" err="1"/>
              <a:t>weather.html</a:t>
            </a:r>
            <a:endParaRPr lang="en-US" b="1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8B2E46-9855-AA03-88F2-2F4C7716CE7B}"/>
              </a:ext>
            </a:extLst>
          </p:cNvPr>
          <p:cNvSpPr txBox="1"/>
          <p:nvPr/>
        </p:nvSpPr>
        <p:spPr>
          <a:xfrm>
            <a:off x="2617490" y="1854869"/>
            <a:ext cx="268480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&lt;!DOCTYPE html&gt;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&lt;html&gt;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&lt;head&gt;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&lt;title&gt;AI Weather Assistant&lt;/title&gt;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&lt;/head&gt;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&lt;body style="height: 100%; margin: 0; display: flex; justify-content: center; align-items: center;"&gt;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&lt;div style="text-align: center;"&gt;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&lt;script&gt;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</a:t>
            </a:r>
            <a:r>
              <a:rPr lang="en-US" sz="3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document.addEventListener</a:t>
            </a:r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('</a:t>
            </a:r>
            <a:r>
              <a:rPr lang="en-US" sz="3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DOMContentLoaded</a:t>
            </a:r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', function() {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    // Check if the </a:t>
            </a:r>
            <a:r>
              <a:rPr lang="en-US" sz="3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ip</a:t>
            </a:r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-hidden input is empty, then fetch the IP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    const </a:t>
            </a:r>
            <a:r>
              <a:rPr lang="en-US" sz="3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ipInput</a:t>
            </a:r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3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document.getElementById</a:t>
            </a:r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('</a:t>
            </a:r>
            <a:r>
              <a:rPr lang="en-US" sz="3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ip</a:t>
            </a:r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-hidden');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    if (!</a:t>
            </a:r>
            <a:r>
              <a:rPr lang="en-US" sz="3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ipInput.value</a:t>
            </a:r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        fetch('https://</a:t>
            </a:r>
            <a:r>
              <a:rPr lang="en-US" sz="3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api.ipify.org?format</a:t>
            </a:r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3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json</a:t>
            </a:r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')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        .then(response =&gt; </a:t>
            </a:r>
            <a:r>
              <a:rPr lang="en-US" sz="3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response.json</a:t>
            </a:r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())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        .then(data =&gt; {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            </a:t>
            </a:r>
            <a:r>
              <a:rPr lang="en-US" sz="3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ipInput.value</a:t>
            </a:r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3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data.ip</a:t>
            </a:r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        })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        .catch(error =&gt; </a:t>
            </a:r>
            <a:r>
              <a:rPr lang="en-US" sz="3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console.error</a:t>
            </a:r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('Error fetching IP:', error));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    }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});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&lt;/script&gt;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&lt;h1&gt;AI Weather Assistant&lt;/h1&gt;</a:t>
            </a:r>
          </a:p>
          <a:p>
            <a:endParaRPr lang="en-US" sz="3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&lt;form method="GET" action="{% </a:t>
            </a:r>
            <a:r>
              <a:rPr lang="en-US" sz="3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url</a:t>
            </a:r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'weather' %}"&gt;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&lt;label for="</a:t>
            </a:r>
            <a:r>
              <a:rPr lang="en-US" sz="3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ip</a:t>
            </a:r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"&gt;IP Address:&lt;/label&gt;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&lt;input type="text" id="</a:t>
            </a:r>
            <a:r>
              <a:rPr lang="en-US" sz="3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ip</a:t>
            </a:r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-hidden" name="</a:t>
            </a:r>
            <a:r>
              <a:rPr lang="en-US" sz="3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ip_address</a:t>
            </a:r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" placeholder="IP address" value="{{ </a:t>
            </a:r>
            <a:r>
              <a:rPr lang="en-US" sz="3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ip_address|default_if_none</a:t>
            </a:r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:'' }}" required&gt; {{ location }}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&lt;</a:t>
            </a:r>
            <a:r>
              <a:rPr lang="en-US" sz="3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br</a:t>
            </a:r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&lt;label for="tone"&gt;Enter the tone:&lt;/label&gt;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&lt;input type="text" name="tone" placeholder="set a tone for response" value="{{ </a:t>
            </a:r>
            <a:r>
              <a:rPr lang="en-US" sz="3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tone|default</a:t>
            </a:r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:'normal' }}" required&gt;</a:t>
            </a:r>
          </a:p>
          <a:p>
            <a:endParaRPr lang="en-US" sz="3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&lt;button type="submit"&gt;Submit&lt;/button&gt;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&lt;/form&gt;</a:t>
            </a:r>
          </a:p>
          <a:p>
            <a:endParaRPr lang="en-US" sz="3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&lt;div style="width: 40%; margin: 0 auto; text-align: left;"&gt;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&lt;p&gt;{{ response }}&lt;/p&gt;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&lt;/div&gt;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&lt;/div&gt;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&lt;/body&gt;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&lt;/html&gt;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C9A83-6478-CDA0-4550-E4356B640192}"/>
              </a:ext>
            </a:extLst>
          </p:cNvPr>
          <p:cNvSpPr txBox="1"/>
          <p:nvPr/>
        </p:nvSpPr>
        <p:spPr>
          <a:xfrm>
            <a:off x="6108548" y="1436297"/>
            <a:ext cx="85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/>
              <a:t>urls.py</a:t>
            </a:r>
            <a:endParaRPr lang="en-US" b="1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C592BE-369D-410A-56F0-FDFCFAB53C8A}"/>
              </a:ext>
            </a:extLst>
          </p:cNvPr>
          <p:cNvSpPr txBox="1"/>
          <p:nvPr/>
        </p:nvSpPr>
        <p:spPr>
          <a:xfrm>
            <a:off x="5936129" y="1805629"/>
            <a:ext cx="2590711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/>
              <a:t>from </a:t>
            </a:r>
            <a:r>
              <a:rPr lang="en-US" sz="500" dirty="0" err="1"/>
              <a:t>django.urls</a:t>
            </a:r>
            <a:r>
              <a:rPr lang="en-US" sz="500" dirty="0"/>
              <a:t> import path</a:t>
            </a:r>
          </a:p>
          <a:p>
            <a:r>
              <a:rPr lang="en-US" sz="500" dirty="0"/>
              <a:t>from . import views</a:t>
            </a:r>
          </a:p>
          <a:p>
            <a:endParaRPr lang="en-US" sz="500" dirty="0"/>
          </a:p>
          <a:p>
            <a:r>
              <a:rPr lang="en-US" sz="500" dirty="0" err="1"/>
              <a:t>urlpatterns</a:t>
            </a:r>
            <a:r>
              <a:rPr lang="en-US" sz="500" dirty="0"/>
              <a:t> = [</a:t>
            </a:r>
          </a:p>
          <a:p>
            <a:r>
              <a:rPr lang="en-US" sz="500" dirty="0"/>
              <a:t>    path('', </a:t>
            </a:r>
            <a:r>
              <a:rPr lang="en-US" sz="500" dirty="0" err="1"/>
              <a:t>views.helloFunction</a:t>
            </a:r>
            <a:r>
              <a:rPr lang="en-US" sz="500" dirty="0"/>
              <a:t>, name='</a:t>
            </a:r>
            <a:r>
              <a:rPr lang="en-US" sz="500" dirty="0" err="1"/>
              <a:t>helloFunction</a:t>
            </a:r>
            <a:r>
              <a:rPr lang="en-US" sz="500" dirty="0"/>
              <a:t>'),</a:t>
            </a:r>
          </a:p>
          <a:p>
            <a:r>
              <a:rPr lang="en-US" sz="500" dirty="0"/>
              <a:t>    path('</a:t>
            </a:r>
            <a:r>
              <a:rPr lang="en-US" sz="500" dirty="0" err="1"/>
              <a:t>customChatbot</a:t>
            </a:r>
            <a:r>
              <a:rPr lang="en-US" sz="500" dirty="0"/>
              <a:t>', </a:t>
            </a:r>
            <a:r>
              <a:rPr lang="en-US" sz="500" dirty="0" err="1"/>
              <a:t>views.customChatbot</a:t>
            </a:r>
            <a:r>
              <a:rPr lang="en-US" sz="500" dirty="0"/>
              <a:t>, name='</a:t>
            </a:r>
            <a:r>
              <a:rPr lang="en-US" sz="500" dirty="0" err="1"/>
              <a:t>customChatbot</a:t>
            </a:r>
            <a:r>
              <a:rPr lang="en-US" sz="500" dirty="0"/>
              <a:t>'),</a:t>
            </a:r>
          </a:p>
          <a:p>
            <a:r>
              <a:rPr lang="en-US" sz="500" dirty="0"/>
              <a:t>    path('upload', </a:t>
            </a:r>
            <a:r>
              <a:rPr lang="en-US" sz="500" dirty="0" err="1"/>
              <a:t>views.upload_files</a:t>
            </a:r>
            <a:r>
              <a:rPr lang="en-US" sz="500" dirty="0"/>
              <a:t>, name='</a:t>
            </a:r>
            <a:r>
              <a:rPr lang="en-US" sz="500" dirty="0" err="1"/>
              <a:t>upload_files</a:t>
            </a:r>
            <a:r>
              <a:rPr lang="en-US" sz="500" dirty="0"/>
              <a:t>'),</a:t>
            </a:r>
          </a:p>
          <a:p>
            <a:r>
              <a:rPr lang="en-US" sz="500" dirty="0"/>
              <a:t>    path('train', </a:t>
            </a:r>
            <a:r>
              <a:rPr lang="en-US" sz="500" dirty="0" err="1"/>
              <a:t>views.train</a:t>
            </a:r>
            <a:r>
              <a:rPr lang="en-US" sz="500" dirty="0"/>
              <a:t>, name='train'),</a:t>
            </a:r>
          </a:p>
          <a:p>
            <a:r>
              <a:rPr lang="en-US" sz="500" dirty="0"/>
              <a:t>    path('weather/', </a:t>
            </a:r>
            <a:r>
              <a:rPr lang="en-US" sz="500" dirty="0" err="1"/>
              <a:t>views.weather</a:t>
            </a:r>
            <a:r>
              <a:rPr lang="en-US" sz="500" dirty="0"/>
              <a:t>, name='weather'),</a:t>
            </a:r>
          </a:p>
          <a:p>
            <a:r>
              <a:rPr lang="en-US" sz="500" dirty="0"/>
              <a:t>]</a:t>
            </a:r>
          </a:p>
          <a:p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34239510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B391E-9B6F-3406-4780-BE8722F0A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7BB3A-67DB-3A3C-0BED-1C8F95152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Make it look nicer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27381-C18B-9C1F-AC4C-B37B21ABEB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74AC62-DD23-3EE5-B811-ABB80B63FA09}"/>
              </a:ext>
            </a:extLst>
          </p:cNvPr>
          <p:cNvSpPr txBox="1"/>
          <p:nvPr/>
        </p:nvSpPr>
        <p:spPr>
          <a:xfrm>
            <a:off x="244194" y="1017725"/>
            <a:ext cx="3956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template </a:t>
            </a:r>
            <a:r>
              <a:rPr lang="en-US" b="1" i="1" dirty="0" err="1"/>
              <a:t>weather.html</a:t>
            </a:r>
            <a:r>
              <a:rPr lang="en-US" dirty="0"/>
              <a:t> under </a:t>
            </a:r>
            <a:r>
              <a:rPr lang="en-US" b="1" i="1" dirty="0"/>
              <a:t>templates</a:t>
            </a:r>
            <a:r>
              <a:rPr lang="en-US" dirty="0"/>
              <a:t> folder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EC6115-EE30-68A2-F5CB-BE888171A43A}"/>
              </a:ext>
            </a:extLst>
          </p:cNvPr>
          <p:cNvSpPr txBox="1"/>
          <p:nvPr/>
        </p:nvSpPr>
        <p:spPr>
          <a:xfrm>
            <a:off x="243798" y="1858732"/>
            <a:ext cx="2603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templates/</a:t>
            </a:r>
            <a:r>
              <a:rPr lang="en-US" b="1" i="1" dirty="0" err="1"/>
              <a:t>weather</a:t>
            </a:r>
            <a:r>
              <a:rPr lang="en-US" b="1" dirty="0" err="1"/>
              <a:t>.html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E5FEAC-7D59-8781-6834-B767C9A9F180}"/>
              </a:ext>
            </a:extLst>
          </p:cNvPr>
          <p:cNvSpPr txBox="1"/>
          <p:nvPr/>
        </p:nvSpPr>
        <p:spPr>
          <a:xfrm rot="16200000">
            <a:off x="898540" y="1389053"/>
            <a:ext cx="247696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&lt;!DOCTYPE html&gt;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&lt;html lang="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en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"&gt;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&lt;head&gt;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&lt;meta charset="UTF-8"&gt;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&lt;meta name="viewport" content="width=device-width, initial-scale=1.0"&gt;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&lt;title&gt;Clothing Suggestion&lt;/title&gt;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&lt;style&gt;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body {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margin: 0;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padding: 0;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font-family: 'Arial', sans-serif;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height: 100vh;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display: flex;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justify-content: center;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align-items: center;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background: linear-gradient(to right, #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fcfcfc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, #f6f7f7); /* Gradient background */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}</a:t>
            </a:r>
          </a:p>
          <a:p>
            <a:endParaRPr lang="en-US" sz="2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.container {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background-color: #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fff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padding: 20px;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border-radius: 10px;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box-shadow: 0 4px 8px 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rgba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(0, 0, 0, 0.1);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width: 100%;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max-width: 500px;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text-align: center;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}</a:t>
            </a:r>
          </a:p>
          <a:p>
            <a:endParaRPr lang="en-US" sz="2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h1 {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color: #333;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font-size: 24px;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margin-bottom: 20px;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}</a:t>
            </a:r>
          </a:p>
          <a:p>
            <a:endParaRPr lang="en-US" sz="2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form {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margin-bottom: 20px;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}</a:t>
            </a:r>
          </a:p>
          <a:p>
            <a:endParaRPr lang="en-US" sz="2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label {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font-size: 14px;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color: #555;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display: block;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margin: 10px 0 5px;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}</a:t>
            </a:r>
          </a:p>
          <a:p>
            <a:endParaRPr lang="en-US" sz="2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input[type="text"] {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width: 80%;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padding: 10px;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border: 1px solid #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ddd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border-radius: 5px;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font-size: 14px;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margin-bottom: 10px;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}</a:t>
            </a:r>
          </a:p>
          <a:p>
            <a:endParaRPr lang="en-US" sz="2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button {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background-color: #2193b0;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color: white;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padding: 10px 20px;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border: none;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border-radius: 5px;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font-size: 14px;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cursor: pointer;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transition: background-color 0.3s;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}</a:t>
            </a:r>
          </a:p>
          <a:p>
            <a:endParaRPr lang="en-US" sz="2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button:hover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background-color: #6dd5ed;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}</a:t>
            </a:r>
          </a:p>
          <a:p>
            <a:endParaRPr lang="en-US" sz="2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.response-box {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margin-top: 20px;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text-align: left;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color: #555;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background-color: #f9f9f9;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padding: 15px;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border-radius: 5px;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box-shadow: inset 0 1px 3px 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rgba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(0, 0, 0, 0.1);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}</a:t>
            </a:r>
          </a:p>
          <a:p>
            <a:endParaRPr lang="en-US" sz="2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p {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margin: 0;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}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&lt;/style&gt;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&lt;/head&gt;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&lt;body&gt;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&lt;div class="container"&gt;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&lt;h1&gt;Weather Assistant&lt;/h1&gt;</a:t>
            </a:r>
          </a:p>
          <a:p>
            <a:endParaRPr lang="en-US" sz="2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&lt;form method="GET" action="{% 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url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'weather' %}"&gt;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&lt;label for="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ip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"&gt;IP Address:&lt;/label&gt;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&lt;input type="text" id="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ip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-hidden" name="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ip_address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" placeholder="IP address" value="{{ 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ip_address|default_if_none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:'' }}" required&gt; 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&lt;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br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/&gt;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{{ location }}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&lt;label for="tone"&gt;Enter the tone:&lt;/label&gt;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&lt;input type="text" name="tone" placeholder="set a tone for response" value="{{ 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tone|default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:'sassy' }}" required&gt;</a:t>
            </a:r>
          </a:p>
          <a:p>
            <a:endParaRPr lang="en-US" sz="2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&lt;button type="submit"&gt;Submit&lt;/button&gt;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&lt;/form&gt;</a:t>
            </a:r>
          </a:p>
          <a:p>
            <a:endParaRPr lang="en-US" sz="2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&lt;div class="response-box"&gt;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&lt;p&gt;{{ response }}&lt;/p&gt;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&lt;/div&gt;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&lt;/div&gt;</a:t>
            </a:r>
          </a:p>
          <a:p>
            <a:endParaRPr lang="en-US" sz="2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&lt;script&gt;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document.addEventListener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('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DOMContentLoaded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', function() {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// Check if the 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ip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-hidden input is empty, then fetch the IP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const 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ipInput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document.getElementById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('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ip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-hidden');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if (!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ipInput.value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    fetch('https://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api.ipify.org?format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json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')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    .then(response =&gt; 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response.json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())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    .then(data =&gt; {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        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ipInput.value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data.ip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    })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    .catch(error =&gt; 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console.error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('Error fetching IP:', error));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}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});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&lt;/script&gt;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&lt;/body&gt;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&lt;/html&gt;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3C6CAE-BB8A-AA69-246D-0ED0A04A0267}"/>
              </a:ext>
            </a:extLst>
          </p:cNvPr>
          <p:cNvSpPr txBox="1"/>
          <p:nvPr/>
        </p:nvSpPr>
        <p:spPr>
          <a:xfrm>
            <a:off x="2287534" y="-30853168"/>
            <a:ext cx="4575068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django.shortcuts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render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ollama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langchain_community.llms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Ollama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langchain_community.document_loaders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DirectoryLoader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PyMuPDFLoader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langchain_community.embeddings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OllamaEmbeddings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langchain_community.vectorstores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FAISS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langchain.text_splitter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RecursiveCharacterTextSplitter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shutil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django.core.files.storage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default_storage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langchain.prompts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ChatPromptTemplate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langchain.chains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create_retrieval_chain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langchain.chains.combine_documents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create_stuff_documents_chain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requests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django.http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JsonResponse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'gemma2:2b'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LLM(prompt):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ollama.chat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(model=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messages=[{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'role'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'user'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'content'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prompt}])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response[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'message'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][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'content'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helloFunction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(request):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request.GET.get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LLM(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"response"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response}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render(request,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chatbot.html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response)</a:t>
            </a: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customChatbot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(request):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request.GET.get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RAG(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"response"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response}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render(request,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customChatbot.html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response)</a:t>
            </a: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upload_files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(request):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request.method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==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'POST'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request.FILES.getlist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'files[]'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Get the list of uploaded files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uploaded_files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request.FILES.getlist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'files[]'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Define the base directory where files will be saved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BASE_DIR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os.path.dirname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os.path.abspath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(__file__))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DATA_PATH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os.path.join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(BASE_DIR,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'data'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Ensure the 'data' directory exists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os.path.exists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(DATA_PATH):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os.makedirs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(DATA_PATH)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Process each file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success_messages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[]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uploaded_file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uploaded_files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file_path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os.path.join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(DATA_PATH,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uploaded_file.name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Save the file to the 'data' directory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default_storage.open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file_path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wb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+'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destination: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chunk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uploaded_file.chunks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destination.write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(chunk)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success_messages.append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'File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uploaded_file.name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 uploaded successfully!'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Return a response indicating success for all files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alert = 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'response'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success_messages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render(request,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customChatbot.html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alert)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If no files were uploaded, return an error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alert = 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'error'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'No files uploaded.'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render(request,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customChatbot.html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alert)</a:t>
            </a: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RAG(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user_input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BASE_DIR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os.path.dirname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os.path.abspath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(__file__))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FAISS_PATH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os.path.join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(BASE_DIR,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faiss_index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Set up the local model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Ollama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(model=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Load the FAISS index with </a:t>
            </a:r>
            <a:r>
              <a:rPr lang="en-US" sz="2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allow_dangerous_deserialization</a:t>
            </a:r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set to True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vector_store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FAISS.load_local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FAISS_PATH, 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OllamaEmbeddings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(model=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 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allow_dangerous_deserialization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Set up the query prompt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prompt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ChatPromptTemplate.from_template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"""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Answer the following question only based on the given context: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&lt;context&gt;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{context}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&lt;/context&gt;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Question: {input}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"""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Retrieve context from vector store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docs_chain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create_stuff_documents_chain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prompt)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retriever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vector_store.as_retriever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retrieval_chain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create_retrieval_chain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(retriever,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docs_chain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Perform the query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retrieval_chain.invoke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"input"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user_input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print(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":::QUERY RESPONSE:::"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print(response[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"answer"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response[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"answer"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train(request):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generate_data_store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documents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load_documents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chunks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split_text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(documents)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save_to_faiss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(chunks)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JsonResponse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'status'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'success'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})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load_documents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Load documents from a local directory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loader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DirectoryLoader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(DATA_PATH, glob=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"*.pdf"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loader_cls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PyMuPDFLoader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documents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loader.load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documents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split_text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(documents):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Split documents into manageable chunks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text_splitter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RecursiveCharacterTextSplitter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chunk_size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300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chunk_overlap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length_function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add_start_index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chunks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text_splitter.split_documents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(documents)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print(</a:t>
            </a:r>
            <a:r>
              <a:rPr lang="en-US" sz="2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"Split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(documents)}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documents into 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(chunks)}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chunks."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chunks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save_to_faiss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(chunks):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Clear out the database first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os.path.exists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(FAISS_PATH):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shutil.rmtree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(FAISS_PATH)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Create embeddings using </a:t>
            </a:r>
            <a:r>
              <a:rPr lang="en-US" sz="2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Ollama's</a:t>
            </a:r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local model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embeddings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OllamaEmbeddings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(model=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Initialize FAISS vector store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vector_store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FAISS.from_documents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(chunks, embeddings)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Save FAISS index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vector_store.save_local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(FAISS_PATH)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print(</a:t>
            </a:r>
            <a:r>
              <a:rPr lang="en-US" sz="2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"Saved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(chunks)}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chunks to 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{FAISS_PATH}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using FAISS."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Dynamically point to the 'data' folder in the same directory as this script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BASE_DIR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os.path.dirname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os.path.abspath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(__file__))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FAISS_PATH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os.path.join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(BASE_DIR,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faiss_index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DATA_PATH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os.path.join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(BASE_DIR,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"data"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generate_data_store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 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'response'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"Chatbot trained successfully!"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 </a:t>
            </a:r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Pass response to template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render(request,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customChatbot.html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response) </a:t>
            </a:r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Render the HTML page with response 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7F9A5F-2E2F-A154-05F4-FD9B51B3E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704" y="1119684"/>
            <a:ext cx="4221835" cy="3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59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D0026-5E42-0457-22C8-9243A157D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FBA58-EEB7-4F98-0979-C1A4534560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063CAA7-5122-BA8D-7B39-C59CD8D11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a Neo4j Project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85888A-0EDF-D11F-0894-F8FD45735C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2" b="-462"/>
          <a:stretch/>
        </p:blipFill>
        <p:spPr>
          <a:xfrm>
            <a:off x="405968" y="1250946"/>
            <a:ext cx="7772400" cy="29621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5003CA-8FBD-F87B-D374-F0B862E4F10A}"/>
              </a:ext>
            </a:extLst>
          </p:cNvPr>
          <p:cNvSpPr txBox="1"/>
          <p:nvPr/>
        </p:nvSpPr>
        <p:spPr>
          <a:xfrm>
            <a:off x="405968" y="4236810"/>
            <a:ext cx="71219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Local DBMS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a password (Remember this password! You will need to use it later)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latest version</a:t>
            </a:r>
          </a:p>
        </p:txBody>
      </p:sp>
    </p:spTree>
    <p:extLst>
      <p:ext uri="{BB962C8B-B14F-4D97-AF65-F5344CB8AC3E}">
        <p14:creationId xmlns:p14="http://schemas.microsoft.com/office/powerpoint/2010/main" val="21822968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DBE9-838A-9704-2EDE-2D5B655E6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0DA7F-F7A9-8151-F3BB-C4A6B1219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76375"/>
            <a:ext cx="8229600" cy="3118247"/>
          </a:xfrm>
        </p:spPr>
        <p:txBody>
          <a:bodyPr/>
          <a:lstStyle/>
          <a:p>
            <a:r>
              <a:rPr lang="en-US" dirty="0"/>
              <a:t>Used Django to build a website</a:t>
            </a:r>
          </a:p>
          <a:p>
            <a:r>
              <a:rPr lang="en-US" dirty="0"/>
              <a:t>Used </a:t>
            </a:r>
            <a:r>
              <a:rPr lang="en-US" dirty="0" err="1"/>
              <a:t>Ollama</a:t>
            </a:r>
            <a:r>
              <a:rPr lang="en-US" dirty="0"/>
              <a:t> to load an LLM</a:t>
            </a:r>
          </a:p>
          <a:p>
            <a:r>
              <a:rPr lang="en-US" dirty="0"/>
              <a:t>Customized a Chatbot</a:t>
            </a:r>
          </a:p>
          <a:p>
            <a:r>
              <a:rPr lang="en-US" dirty="0"/>
              <a:t>Built a Weather App with APIs and LLM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52E9F-FF70-B9F3-1892-0F98A49DF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458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85E8E-7CE5-1664-DA79-0938363A0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3F8E2-6F11-F4DA-CB8B-AF9CB1AE5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0219"/>
            <a:ext cx="8229600" cy="2309241"/>
          </a:xfrm>
        </p:spPr>
        <p:txBody>
          <a:bodyPr/>
          <a:lstStyle/>
          <a:p>
            <a:r>
              <a:rPr lang="en-US" dirty="0"/>
              <a:t>W3School: </a:t>
            </a:r>
            <a:r>
              <a:rPr lang="en-US" dirty="0">
                <a:hlinkClick r:id="rId2"/>
              </a:rPr>
              <a:t>https://www.w3schools.com/</a:t>
            </a:r>
            <a:endParaRPr lang="en-US" dirty="0"/>
          </a:p>
          <a:p>
            <a:r>
              <a:rPr lang="en-US" dirty="0"/>
              <a:t>Django: </a:t>
            </a:r>
            <a:r>
              <a:rPr lang="en-US" dirty="0">
                <a:hlinkClick r:id="rId3"/>
              </a:rPr>
              <a:t>https://www.djangoproject.com/</a:t>
            </a:r>
            <a:endParaRPr lang="en-US" dirty="0"/>
          </a:p>
          <a:p>
            <a:r>
              <a:rPr lang="en-US" dirty="0"/>
              <a:t>React: </a:t>
            </a:r>
            <a:r>
              <a:rPr lang="en-US" dirty="0">
                <a:hlinkClick r:id="rId4"/>
              </a:rPr>
              <a:t>https://react.dev/</a:t>
            </a:r>
            <a:r>
              <a:rPr lang="en-US" dirty="0"/>
              <a:t> </a:t>
            </a:r>
          </a:p>
          <a:p>
            <a:r>
              <a:rPr lang="en-US" dirty="0"/>
              <a:t>MySQL: </a:t>
            </a:r>
            <a:r>
              <a:rPr lang="en-US" dirty="0">
                <a:hlinkClick r:id="rId5"/>
              </a:rPr>
              <a:t>https://www.mysql.com/</a:t>
            </a:r>
            <a:endParaRPr lang="en-US" dirty="0"/>
          </a:p>
          <a:p>
            <a:r>
              <a:rPr lang="en-US" dirty="0"/>
              <a:t>Neo4j: </a:t>
            </a:r>
            <a:r>
              <a:rPr lang="en-US" dirty="0">
                <a:hlinkClick r:id="rId6"/>
              </a:rPr>
              <a:t>https://neo4j.com/</a:t>
            </a:r>
            <a:r>
              <a:rPr lang="en-US" dirty="0"/>
              <a:t>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F9DA6-B96B-16A2-587E-EE8D8B8C8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7114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B9D71-F77D-71C7-9D20-05509E27C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2D3C-C188-B29A-523B-9977A9588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96330"/>
            <a:ext cx="8229600" cy="801290"/>
          </a:xfrm>
        </p:spPr>
        <p:txBody>
          <a:bodyPr/>
          <a:lstStyle/>
          <a:p>
            <a:r>
              <a:rPr lang="en-US" dirty="0"/>
              <a:t>Supplemental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B05E2-7E8F-B0DA-0632-26C8CCFD3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8441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43607-C23A-11E3-3DCF-147726C21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D1606-6C3F-1269-9B5F-56EC36F67C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5EA02FE-313E-13EA-283C-F18B2F412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A Graph Diagram Visualization Tool </a:t>
            </a:r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ED7EE66E-6DAB-2553-E316-05E6FBD6B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72" y="1477193"/>
            <a:ext cx="6877312" cy="34469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26460B-FE72-B5CE-3EFE-2663616B7439}"/>
              </a:ext>
            </a:extLst>
          </p:cNvPr>
          <p:cNvSpPr txBox="1"/>
          <p:nvPr/>
        </p:nvSpPr>
        <p:spPr>
          <a:xfrm>
            <a:off x="461913" y="1062793"/>
            <a:ext cx="770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yWorks</a:t>
            </a:r>
            <a:r>
              <a:rPr lang="en-US" dirty="0"/>
              <a:t>/</a:t>
            </a:r>
            <a:r>
              <a:rPr lang="en-US" dirty="0" err="1"/>
              <a:t>yfiles</a:t>
            </a:r>
            <a:r>
              <a:rPr lang="en-US" dirty="0"/>
              <a:t>-</a:t>
            </a:r>
            <a:r>
              <a:rPr lang="en-US" dirty="0" err="1"/>
              <a:t>jupyter</a:t>
            </a:r>
            <a:r>
              <a:rPr lang="en-US" dirty="0"/>
              <a:t>-graphs/tree/</a:t>
            </a:r>
            <a:r>
              <a:rPr lang="en-US" dirty="0" err="1"/>
              <a:t>main?tab</a:t>
            </a:r>
            <a:r>
              <a:rPr lang="en-US" dirty="0"/>
              <a:t>=readme-</a:t>
            </a:r>
            <a:r>
              <a:rPr lang="en-US" dirty="0" err="1"/>
              <a:t>ov</a:t>
            </a:r>
            <a:r>
              <a:rPr lang="en-US" dirty="0"/>
              <a:t>-file</a:t>
            </a:r>
          </a:p>
        </p:txBody>
      </p:sp>
    </p:spTree>
    <p:extLst>
      <p:ext uri="{BB962C8B-B14F-4D97-AF65-F5344CB8AC3E}">
        <p14:creationId xmlns:p14="http://schemas.microsoft.com/office/powerpoint/2010/main" val="41346972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04D14-E4F8-9132-8D1F-EBD32A77C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Port Issue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7F169-6520-3C35-5D5F-69015ED2ED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B4A6F5-A085-1476-80C4-9B28545C557D}"/>
              </a:ext>
            </a:extLst>
          </p:cNvPr>
          <p:cNvSpPr txBox="1"/>
          <p:nvPr/>
        </p:nvSpPr>
        <p:spPr>
          <a:xfrm>
            <a:off x="311700" y="914400"/>
            <a:ext cx="8331833" cy="3077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run the </a:t>
            </a:r>
            <a:r>
              <a:rPr lang="en-US" i="1" dirty="0"/>
              <a:t>python</a:t>
            </a:r>
            <a:r>
              <a:rPr lang="en-US" i="1" dirty="0">
                <a:solidFill>
                  <a:srgbClr val="BBBBBB"/>
                </a:solidFill>
                <a:effectLst/>
              </a:rPr>
              <a:t> </a:t>
            </a:r>
            <a:r>
              <a:rPr lang="en-US" i="1" dirty="0" err="1"/>
              <a:t>manage.py</a:t>
            </a:r>
            <a:r>
              <a:rPr lang="en-US" i="1" dirty="0">
                <a:solidFill>
                  <a:srgbClr val="BBBBBB"/>
                </a:solidFill>
                <a:effectLst/>
              </a:rPr>
              <a:t> </a:t>
            </a:r>
            <a:r>
              <a:rPr lang="en-US" i="1" dirty="0" err="1"/>
              <a:t>runserver</a:t>
            </a:r>
            <a:r>
              <a:rPr lang="en-US" i="1" dirty="0"/>
              <a:t> code to view on browser, there will be an error:</a:t>
            </a:r>
            <a:endParaRPr lang="en-US" dirty="0"/>
          </a:p>
          <a:p>
            <a:r>
              <a:rPr lang="en-US" sz="1400" b="1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Error: That port is already in use.</a:t>
            </a:r>
            <a:endParaRPr lang="en-US" sz="1400" dirty="0">
              <a:solidFill>
                <a:srgbClr val="B42419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/>
              <a:t>To solve this problem there are two ways:</a:t>
            </a:r>
          </a:p>
          <a:p>
            <a:pPr marL="342900" indent="-342900">
              <a:buAutoNum type="arabicPeriod"/>
            </a:pPr>
            <a:r>
              <a:rPr lang="en-US" dirty="0"/>
              <a:t>Terminate the process previous running in the port (e.g., </a:t>
            </a:r>
            <a:r>
              <a:rPr lang="en-US" b="0" i="0" dirty="0">
                <a:solidFill>
                  <a:srgbClr val="C00000"/>
                </a:solidFill>
                <a:effectLst/>
                <a:highlight>
                  <a:srgbClr val="F4F6F8"/>
                </a:highlight>
                <a:latin typeface="Inconsolata" panose="020F0502020204030204" pitchFamily="2" charset="0"/>
              </a:rPr>
              <a:t>8000</a:t>
            </a:r>
            <a:r>
              <a:rPr lang="en-US" dirty="0"/>
              <a:t>)</a:t>
            </a:r>
          </a:p>
          <a:p>
            <a:pPr marL="800100" lvl="1" indent="-342900">
              <a:buFontTx/>
              <a:buAutoNum type="arabicPeriod"/>
            </a:pPr>
            <a:r>
              <a:rPr lang="en-US" i="1" dirty="0" err="1"/>
              <a:t>lsof</a:t>
            </a:r>
            <a:r>
              <a:rPr lang="en-US" i="1" dirty="0"/>
              <a:t> -</a:t>
            </a:r>
            <a:r>
              <a:rPr lang="en-US" i="1" dirty="0" err="1"/>
              <a:t>i</a:t>
            </a:r>
            <a:r>
              <a:rPr lang="en-US" i="1" dirty="0"/>
              <a:t> :</a:t>
            </a:r>
            <a:r>
              <a:rPr lang="en-US" b="0" i="0" dirty="0">
                <a:solidFill>
                  <a:srgbClr val="C00000"/>
                </a:solidFill>
                <a:effectLst/>
                <a:highlight>
                  <a:srgbClr val="F4F6F8"/>
                </a:highlight>
                <a:latin typeface="Inconsolata" panose="020F0502020204030204" pitchFamily="2" charset="0"/>
              </a:rPr>
              <a:t> 8000</a:t>
            </a:r>
            <a:r>
              <a:rPr lang="en-US" i="1" dirty="0"/>
              <a:t> </a:t>
            </a:r>
            <a:r>
              <a:rPr lang="en-US" dirty="0"/>
              <a:t>(to find the </a:t>
            </a:r>
            <a:r>
              <a:rPr lang="en-US" b="1" dirty="0"/>
              <a:t>PID</a:t>
            </a:r>
            <a:r>
              <a:rPr lang="en-US" dirty="0"/>
              <a:t> of the process)</a:t>
            </a:r>
          </a:p>
          <a:p>
            <a:pPr marL="800100" lvl="1" indent="-342900">
              <a:buFontTx/>
              <a:buAutoNum type="arabicPeriod"/>
            </a:pPr>
            <a:r>
              <a:rPr lang="en-US" i="1" dirty="0"/>
              <a:t>kill -9 </a:t>
            </a:r>
            <a:r>
              <a:rPr lang="en-US" dirty="0">
                <a:solidFill>
                  <a:srgbClr val="C00000"/>
                </a:solidFill>
              </a:rPr>
              <a:t>PID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(windows: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1. </a:t>
            </a:r>
            <a:r>
              <a:rPr lang="en-US" b="0" i="0" dirty="0">
                <a:solidFill>
                  <a:srgbClr val="373737"/>
                </a:solidFill>
                <a:effectLst/>
                <a:highlight>
                  <a:srgbClr val="F4F6F8"/>
                </a:highlight>
                <a:latin typeface="Inconsolata" panose="020F0502020204030204" pitchFamily="2" charset="0"/>
              </a:rPr>
              <a:t>netstat -</a:t>
            </a:r>
            <a:r>
              <a:rPr lang="en-US" b="0" i="0" dirty="0" err="1">
                <a:solidFill>
                  <a:srgbClr val="373737"/>
                </a:solidFill>
                <a:effectLst/>
                <a:highlight>
                  <a:srgbClr val="F4F6F8"/>
                </a:highlight>
                <a:latin typeface="Inconsolata" panose="020F0502020204030204" pitchFamily="2" charset="0"/>
              </a:rPr>
              <a:t>ano</a:t>
            </a:r>
            <a:r>
              <a:rPr lang="en-US" b="0" i="0" dirty="0">
                <a:solidFill>
                  <a:srgbClr val="373737"/>
                </a:solidFill>
                <a:effectLst/>
                <a:highlight>
                  <a:srgbClr val="F4F6F8"/>
                </a:highlight>
                <a:latin typeface="Inconsolata" panose="020F0502020204030204" pitchFamily="2" charset="0"/>
              </a:rPr>
              <a:t> | </a:t>
            </a:r>
            <a:r>
              <a:rPr lang="en-US" b="0" i="0" dirty="0" err="1">
                <a:solidFill>
                  <a:srgbClr val="373737"/>
                </a:solidFill>
                <a:effectLst/>
                <a:highlight>
                  <a:srgbClr val="F4F6F8"/>
                </a:highlight>
                <a:latin typeface="Inconsolata" panose="020F0502020204030204" pitchFamily="2" charset="0"/>
              </a:rPr>
              <a:t>findstr</a:t>
            </a:r>
            <a:r>
              <a:rPr lang="en-US" b="0" i="0" dirty="0">
                <a:solidFill>
                  <a:srgbClr val="373737"/>
                </a:solidFill>
                <a:effectLst/>
                <a:highlight>
                  <a:srgbClr val="F4F6F8"/>
                </a:highlight>
                <a:latin typeface="Inconsolata" panose="020F0502020204030204" pitchFamily="2" charset="0"/>
              </a:rPr>
              <a:t> :</a:t>
            </a:r>
            <a:r>
              <a:rPr lang="en-US" b="0" i="0" dirty="0">
                <a:solidFill>
                  <a:srgbClr val="C00000"/>
                </a:solidFill>
                <a:effectLst/>
                <a:highlight>
                  <a:srgbClr val="F4F6F8"/>
                </a:highlight>
                <a:latin typeface="Inconsolata" panose="020F0502020204030204" pitchFamily="2" charset="0"/>
              </a:rPr>
              <a:t>8000</a:t>
            </a:r>
          </a:p>
          <a:p>
            <a:pPr lvl="1"/>
            <a:r>
              <a:rPr lang="en-US" dirty="0">
                <a:solidFill>
                  <a:srgbClr val="C00000"/>
                </a:solidFill>
                <a:highlight>
                  <a:srgbClr val="F4F6F8"/>
                </a:highlight>
                <a:latin typeface="Inconsolata" panose="020F0502020204030204" pitchFamily="2" charset="0"/>
              </a:rPr>
              <a:t>2. </a:t>
            </a:r>
            <a:r>
              <a:rPr lang="en-US" b="0" i="0" dirty="0" err="1">
                <a:solidFill>
                  <a:srgbClr val="373737"/>
                </a:solidFill>
                <a:effectLst/>
                <a:highlight>
                  <a:srgbClr val="F4F6F8"/>
                </a:highlight>
                <a:latin typeface="Inconsolata" pitchFamily="1" charset="0"/>
              </a:rPr>
              <a:t>taskkill</a:t>
            </a:r>
            <a:r>
              <a:rPr lang="en-US" b="0" i="0" dirty="0">
                <a:solidFill>
                  <a:srgbClr val="373737"/>
                </a:solidFill>
                <a:effectLst/>
                <a:highlight>
                  <a:srgbClr val="F4F6F8"/>
                </a:highlight>
                <a:latin typeface="Inconsolata" pitchFamily="1" charset="0"/>
              </a:rPr>
              <a:t> /PID </a:t>
            </a:r>
            <a:r>
              <a:rPr lang="en-US" b="0" i="0" dirty="0">
                <a:solidFill>
                  <a:srgbClr val="C00000"/>
                </a:solidFill>
                <a:effectLst/>
                <a:highlight>
                  <a:srgbClr val="F4F6F8"/>
                </a:highlight>
                <a:latin typeface="Inconsolata" panose="020F0502020204030204" pitchFamily="2" charset="0"/>
              </a:rPr>
              <a:t>8000 </a:t>
            </a:r>
            <a:r>
              <a:rPr lang="en-US" b="0" i="0" dirty="0">
                <a:solidFill>
                  <a:srgbClr val="373737"/>
                </a:solidFill>
                <a:effectLst/>
                <a:highlight>
                  <a:srgbClr val="F4F6F8"/>
                </a:highlight>
                <a:latin typeface="Inconsolata" pitchFamily="1" charset="0"/>
              </a:rPr>
              <a:t>/f</a:t>
            </a:r>
            <a:r>
              <a:rPr lang="en-US" dirty="0">
                <a:solidFill>
                  <a:srgbClr val="C00000"/>
                </a:solidFill>
              </a:rPr>
              <a:t>)</a:t>
            </a:r>
          </a:p>
          <a:p>
            <a:pPr marL="342900" indent="-342900">
              <a:buAutoNum type="arabicPeriod"/>
            </a:pPr>
            <a:r>
              <a:rPr lang="en-US" dirty="0"/>
              <a:t>Run the server on a new port:</a:t>
            </a:r>
          </a:p>
          <a:p>
            <a:pPr lvl="1"/>
            <a:r>
              <a:rPr lang="en-US" i="1" dirty="0"/>
              <a:t>python</a:t>
            </a:r>
            <a:r>
              <a:rPr lang="en-US" i="1" dirty="0">
                <a:solidFill>
                  <a:srgbClr val="BBBBBB"/>
                </a:solidFill>
                <a:effectLst/>
              </a:rPr>
              <a:t> </a:t>
            </a:r>
            <a:r>
              <a:rPr lang="en-US" i="1" dirty="0" err="1"/>
              <a:t>manage.py</a:t>
            </a:r>
            <a:r>
              <a:rPr lang="en-US" i="1" dirty="0">
                <a:solidFill>
                  <a:srgbClr val="BBBBBB"/>
                </a:solidFill>
                <a:effectLst/>
              </a:rPr>
              <a:t> </a:t>
            </a:r>
            <a:r>
              <a:rPr lang="en-US" i="1" dirty="0" err="1"/>
              <a:t>runserver</a:t>
            </a:r>
            <a:r>
              <a:rPr lang="en-US" i="1" dirty="0"/>
              <a:t> 8081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DE082C-0377-B6FF-0D92-435D419BF18E}"/>
              </a:ext>
            </a:extLst>
          </p:cNvPr>
          <p:cNvSpPr txBox="1"/>
          <p:nvPr/>
        </p:nvSpPr>
        <p:spPr>
          <a:xfrm>
            <a:off x="311700" y="4138375"/>
            <a:ext cx="81607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17161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Access </a:t>
            </a:r>
            <a:r>
              <a:rPr lang="en-US" dirty="0">
                <a:solidFill>
                  <a:srgbClr val="171616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http://127.0.0.1:8000/</a:t>
            </a:r>
            <a:r>
              <a:rPr lang="en-US" dirty="0">
                <a:solidFill>
                  <a:srgbClr val="17161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from a browser, now you have successfully pass information from Django to the browser</a:t>
            </a:r>
          </a:p>
        </p:txBody>
      </p:sp>
    </p:spTree>
    <p:extLst>
      <p:ext uri="{BB962C8B-B14F-4D97-AF65-F5344CB8AC3E}">
        <p14:creationId xmlns:p14="http://schemas.microsoft.com/office/powerpoint/2010/main" val="36425303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1245E-CD7E-AC3A-49BA-399127A87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C5CED-56FE-6CBE-BFD4-F226E8A44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Environment from requirements.txt File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C8515-DB58-E557-5C79-02E843F5F6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63A863-15DB-4B74-1623-7EC22B0112C8}"/>
              </a:ext>
            </a:extLst>
          </p:cNvPr>
          <p:cNvSpPr txBox="1"/>
          <p:nvPr/>
        </p:nvSpPr>
        <p:spPr>
          <a:xfrm>
            <a:off x="202891" y="997421"/>
            <a:ext cx="8884548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080808"/>
                </a:solidFill>
                <a:effectLst/>
                <a:latin typeface="open-sans"/>
              </a:rPr>
              <a:t>In terminal (Anaconda Prompt on Windows), type the command below and press ENTER key:</a:t>
            </a:r>
          </a:p>
          <a:p>
            <a:pPr rtl="0"/>
            <a:r>
              <a:rPr lang="en-US" i="1" dirty="0" err="1">
                <a:solidFill>
                  <a:srgbClr val="0070C0"/>
                </a:solidFill>
              </a:rPr>
              <a:t>conda</a:t>
            </a:r>
            <a:r>
              <a:rPr lang="en-US" i="1" dirty="0">
                <a:solidFill>
                  <a:srgbClr val="0070C0"/>
                </a:solidFill>
              </a:rPr>
              <a:t> create --name GRAPH</a:t>
            </a:r>
            <a:endParaRPr lang="en-US" i="1" dirty="0"/>
          </a:p>
          <a:p>
            <a:pPr algn="l"/>
            <a:endParaRPr lang="en-US" sz="2400" b="1" dirty="0"/>
          </a:p>
          <a:p>
            <a:pPr algn="l"/>
            <a:r>
              <a:rPr lang="en-US" sz="2900" b="1" dirty="0"/>
              <a:t>Activate the Virtual Environment:</a:t>
            </a:r>
          </a:p>
          <a:p>
            <a:r>
              <a:rPr lang="en-US" i="1" dirty="0" err="1">
                <a:solidFill>
                  <a:srgbClr val="0070C0"/>
                </a:solidFill>
              </a:rPr>
              <a:t>conda</a:t>
            </a:r>
            <a:r>
              <a:rPr lang="en-US" i="1" dirty="0">
                <a:solidFill>
                  <a:srgbClr val="0070C0"/>
                </a:solidFill>
              </a:rPr>
              <a:t> activate GRAPH</a:t>
            </a:r>
          </a:p>
          <a:p>
            <a:endParaRPr lang="en-US" i="1" dirty="0"/>
          </a:p>
          <a:p>
            <a:endParaRPr lang="en-US" i="1" dirty="0"/>
          </a:p>
          <a:p>
            <a:r>
              <a:rPr lang="en-US" sz="2400" b="1" dirty="0"/>
              <a:t>Install pip:</a:t>
            </a:r>
          </a:p>
          <a:p>
            <a:r>
              <a:rPr lang="en-US" i="1" dirty="0" err="1">
                <a:solidFill>
                  <a:srgbClr val="0070C0"/>
                </a:solidFill>
              </a:rPr>
              <a:t>conda</a:t>
            </a:r>
            <a:r>
              <a:rPr lang="en-US" i="1" dirty="0">
                <a:solidFill>
                  <a:srgbClr val="0070C0"/>
                </a:solidFill>
              </a:rPr>
              <a:t> install pip</a:t>
            </a:r>
          </a:p>
          <a:p>
            <a:endParaRPr lang="en-US" i="1" dirty="0"/>
          </a:p>
          <a:p>
            <a:r>
              <a:rPr lang="en-US" sz="2400" b="1" dirty="0"/>
              <a:t>Install  required packages:</a:t>
            </a:r>
          </a:p>
          <a:p>
            <a:r>
              <a:rPr lang="en-US" i="1" dirty="0">
                <a:solidFill>
                  <a:srgbClr val="0070C0"/>
                </a:solidFill>
              </a:rPr>
              <a:t>pip install –r requirements.txt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54589-175D-0BE8-D575-7A07D81C0CBC}"/>
              </a:ext>
            </a:extLst>
          </p:cNvPr>
          <p:cNvSpPr txBox="1"/>
          <p:nvPr/>
        </p:nvSpPr>
        <p:spPr>
          <a:xfrm>
            <a:off x="3986914" y="2419759"/>
            <a:ext cx="1376082" cy="62801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aiohappyeyeballs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==2.4.0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aiohttp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==3.10.5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aiosignal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==1.3.1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annotated-types==0.7.0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anyio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==4.4.0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asgiref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==3.8.1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attrs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==24.2.0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certifi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==2024.8.30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charset-normalizer==3.3.2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dataclasses-json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==0.6.7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Django==5.1.1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faiss-cpu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==1.8.0.post1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frozenlist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==1.4.1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greenlet==3.1.1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h11==0.14.0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httpcore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==1.0.5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httpx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==0.27.2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idna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==3.10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jsonpatch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==1.33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jsonpointer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==3.0.0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langchain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==0.3.0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langchain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-community==0.3.0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langchain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-core==0.3.5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langchain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-text-splitters==0.3.0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langsmith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==0.1.125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marshmallow==3.22.0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multidict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==6.1.0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mypy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-extensions==1.0.0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==1.26.4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ollama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==0.3.3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orjson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==3.10.7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packaging==24.1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pydantic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==2.9.2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pydantic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-settings==2.5.2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pydantic_core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==2.23.4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PyMuPDF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==1.24.10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PyMuPDFb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==1.24.10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python-</a:t>
            </a: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dotenv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==1.0.1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PyYAML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==6.0.2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requests==2.32.3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setuptools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==72.1.0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sniffio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==1.3.1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SQLAlchemy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==2.0.35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sqlparse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==0.5.1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tenacity==8.5.0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typing-inspect==0.9.0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typing_extensions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==4.12.2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urllib3==2.2.3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wheel==0.44.0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yarl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==1.11.1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B9DACB-A918-4FDB-09A4-DECB07456496}"/>
              </a:ext>
            </a:extLst>
          </p:cNvPr>
          <p:cNvSpPr txBox="1"/>
          <p:nvPr/>
        </p:nvSpPr>
        <p:spPr>
          <a:xfrm>
            <a:off x="5725789" y="2990274"/>
            <a:ext cx="32153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If there is a “OpenSSL” related error when creating the environment:</a:t>
            </a:r>
          </a:p>
          <a:p>
            <a:pPr algn="l"/>
            <a:r>
              <a:rPr lang="en-US" sz="1050" b="0" i="0" dirty="0">
                <a:solidFill>
                  <a:srgbClr val="C00000"/>
                </a:solidFill>
                <a:effectLst/>
                <a:latin typeface="-apple-system"/>
              </a:rPr>
              <a:t>This is due to .</a:t>
            </a:r>
            <a:r>
              <a:rPr lang="en-US" sz="1050" b="0" i="0" dirty="0" err="1">
                <a:solidFill>
                  <a:srgbClr val="C00000"/>
                </a:solidFill>
                <a:effectLst/>
                <a:latin typeface="-apple-system"/>
              </a:rPr>
              <a:t>dll</a:t>
            </a:r>
            <a:r>
              <a:rPr lang="en-US" sz="1050" b="0" i="0" dirty="0">
                <a:solidFill>
                  <a:srgbClr val="C00000"/>
                </a:solidFill>
                <a:effectLst/>
                <a:latin typeface="-apple-system"/>
              </a:rPr>
              <a:t> error</a:t>
            </a:r>
          </a:p>
          <a:p>
            <a:pPr algn="l"/>
            <a:r>
              <a:rPr lang="en-US" sz="1050" b="0" i="0" dirty="0">
                <a:solidFill>
                  <a:srgbClr val="C00000"/>
                </a:solidFill>
                <a:effectLst/>
                <a:latin typeface="-apple-system"/>
              </a:rPr>
              <a:t>go to location where you've installed </a:t>
            </a:r>
            <a:r>
              <a:rPr lang="en-US" sz="1050" dirty="0">
                <a:solidFill>
                  <a:srgbClr val="C00000"/>
                </a:solidFill>
                <a:latin typeface="-apple-system"/>
              </a:rPr>
              <a:t>A</a:t>
            </a:r>
            <a:r>
              <a:rPr lang="en-US" sz="1050" b="0" i="0" dirty="0">
                <a:solidFill>
                  <a:srgbClr val="C00000"/>
                </a:solidFill>
                <a:effectLst/>
                <a:latin typeface="-apple-system"/>
              </a:rPr>
              <a:t>naconda </a:t>
            </a:r>
            <a:r>
              <a:rPr lang="en-US" sz="1050" b="1" dirty="0">
                <a:solidFill>
                  <a:srgbClr val="C00000"/>
                </a:solidFill>
                <a:latin typeface="-apple-system"/>
              </a:rPr>
              <a:t>A</a:t>
            </a:r>
            <a:r>
              <a:rPr lang="en-US" sz="1050" b="1" i="0" dirty="0">
                <a:solidFill>
                  <a:srgbClr val="C00000"/>
                </a:solidFill>
                <a:effectLst/>
                <a:latin typeface="-apple-system"/>
              </a:rPr>
              <a:t>naconda3&gt;Library&gt;bin</a:t>
            </a:r>
            <a:r>
              <a:rPr lang="en-US" sz="1050" b="0" i="0" dirty="0">
                <a:solidFill>
                  <a:srgbClr val="C00000"/>
                </a:solidFill>
                <a:effectLst/>
                <a:latin typeface="-apple-system"/>
              </a:rPr>
              <a:t>. search and copy following </a:t>
            </a:r>
            <a:r>
              <a:rPr lang="en-US" sz="1050" b="0" i="0" dirty="0" err="1">
                <a:solidFill>
                  <a:srgbClr val="C00000"/>
                </a:solidFill>
                <a:effectLst/>
                <a:latin typeface="-apple-system"/>
              </a:rPr>
              <a:t>dll</a:t>
            </a:r>
            <a:r>
              <a:rPr lang="en-US" sz="1050" b="0" i="0" dirty="0">
                <a:solidFill>
                  <a:srgbClr val="C00000"/>
                </a:solidFill>
                <a:effectLst/>
                <a:latin typeface="-apple-system"/>
              </a:rPr>
              <a:t> files</a:t>
            </a:r>
          </a:p>
          <a:p>
            <a:pPr algn="l"/>
            <a:r>
              <a:rPr lang="en-US" sz="1050" b="1" i="0" dirty="0">
                <a:solidFill>
                  <a:srgbClr val="C00000"/>
                </a:solidFill>
                <a:effectLst/>
                <a:latin typeface="-apple-system"/>
              </a:rPr>
              <a:t>libcrypto-1_1-x64.dll</a:t>
            </a:r>
            <a:br>
              <a:rPr lang="en-US" sz="1050" b="1" i="0" dirty="0">
                <a:solidFill>
                  <a:srgbClr val="C00000"/>
                </a:solidFill>
                <a:effectLst/>
                <a:latin typeface="-apple-system"/>
              </a:rPr>
            </a:br>
            <a:r>
              <a:rPr lang="en-US" sz="1050" b="1" i="0" dirty="0">
                <a:solidFill>
                  <a:srgbClr val="C00000"/>
                </a:solidFill>
                <a:effectLst/>
                <a:latin typeface="-apple-system"/>
              </a:rPr>
              <a:t>libssl-1_1-x64.dll</a:t>
            </a:r>
          </a:p>
          <a:p>
            <a:pPr algn="l"/>
            <a:r>
              <a:rPr lang="en-US" sz="1050" b="0" i="0" dirty="0">
                <a:solidFill>
                  <a:srgbClr val="C00000"/>
                </a:solidFill>
                <a:effectLst/>
                <a:latin typeface="-apple-system"/>
              </a:rPr>
              <a:t>and paste to: </a:t>
            </a:r>
            <a:r>
              <a:rPr lang="en-US" sz="1050" b="1" dirty="0">
                <a:solidFill>
                  <a:srgbClr val="C00000"/>
                </a:solidFill>
                <a:latin typeface="-apple-system"/>
              </a:rPr>
              <a:t>A</a:t>
            </a:r>
            <a:r>
              <a:rPr lang="en-US" sz="1050" b="1" i="0" dirty="0">
                <a:solidFill>
                  <a:srgbClr val="C00000"/>
                </a:solidFill>
                <a:effectLst/>
                <a:latin typeface="-apple-system"/>
              </a:rPr>
              <a:t>naconda3&gt;DLLs</a:t>
            </a:r>
          </a:p>
          <a:p>
            <a:pPr algn="l"/>
            <a:r>
              <a:rPr lang="en-US" sz="1050" b="0" i="0" dirty="0">
                <a:solidFill>
                  <a:srgbClr val="C00000"/>
                </a:solidFill>
                <a:effectLst/>
                <a:latin typeface="-apple-system"/>
              </a:rPr>
              <a:t>then restart your </a:t>
            </a:r>
            <a:r>
              <a:rPr lang="en-US" sz="1050" b="1" i="0" dirty="0">
                <a:solidFill>
                  <a:srgbClr val="C00000"/>
                </a:solidFill>
                <a:effectLst/>
                <a:latin typeface="-apple-system"/>
              </a:rPr>
              <a:t>terminal</a:t>
            </a:r>
            <a:r>
              <a:rPr lang="en-US" sz="1050" b="0" i="0" dirty="0">
                <a:solidFill>
                  <a:srgbClr val="C00000"/>
                </a:solidFill>
                <a:effectLst/>
                <a:latin typeface="-apple-system"/>
              </a:rPr>
              <a:t> (or computer)</a:t>
            </a:r>
          </a:p>
          <a:p>
            <a:pPr algn="l"/>
            <a:r>
              <a:rPr lang="en-US" sz="1050" b="0" i="0" dirty="0">
                <a:solidFill>
                  <a:srgbClr val="C00000"/>
                </a:solidFill>
                <a:effectLst/>
                <a:latin typeface="-apple-system"/>
              </a:rPr>
              <a:t>issue will get resolved.</a:t>
            </a:r>
          </a:p>
          <a:p>
            <a:endParaRPr lang="en-US" sz="1050" b="0" i="0" dirty="0">
              <a:solidFill>
                <a:srgbClr val="C00000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6185950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0F56C-DF62-C54B-8EE9-B9D13101E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B66C2-C28F-BADB-0E42-E900606D6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Virtual Environment from YML File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113C7-6887-5A78-85DF-4766C8D7CE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E4BC17-4BFB-D42E-E758-E08236A5F400}"/>
              </a:ext>
            </a:extLst>
          </p:cNvPr>
          <p:cNvSpPr txBox="1"/>
          <p:nvPr/>
        </p:nvSpPr>
        <p:spPr>
          <a:xfrm>
            <a:off x="311700" y="981704"/>
            <a:ext cx="8884548" cy="28469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dirty="0">
                <a:solidFill>
                  <a:srgbClr val="080808"/>
                </a:solidFill>
                <a:effectLst/>
                <a:latin typeface="open-sans"/>
              </a:rPr>
              <a:t>In terminal (Anaconda Prompt on Windows), type the command below and press ENTER key:</a:t>
            </a:r>
          </a:p>
          <a:p>
            <a:pPr rtl="0"/>
            <a:r>
              <a:rPr lang="en-US" i="1" dirty="0" err="1">
                <a:solidFill>
                  <a:srgbClr val="0070C0"/>
                </a:solidFill>
              </a:rPr>
              <a:t>conda</a:t>
            </a:r>
            <a:r>
              <a:rPr lang="en-US" i="1" dirty="0">
                <a:solidFill>
                  <a:srgbClr val="0070C0"/>
                </a:solidFill>
              </a:rPr>
              <a:t> env create -f </a:t>
            </a:r>
            <a:r>
              <a:rPr lang="en-US" i="1" dirty="0" err="1">
                <a:solidFill>
                  <a:srgbClr val="0070C0"/>
                </a:solidFill>
              </a:rPr>
              <a:t>environment.yml</a:t>
            </a:r>
            <a:r>
              <a:rPr lang="en-US" i="1" dirty="0">
                <a:solidFill>
                  <a:srgbClr val="0070C0"/>
                </a:solidFill>
              </a:rPr>
              <a:t> </a:t>
            </a:r>
          </a:p>
          <a:p>
            <a:pPr algn="l"/>
            <a:endParaRPr lang="en-US" i="1" dirty="0">
              <a:solidFill>
                <a:srgbClr val="00622F"/>
              </a:solidFill>
              <a:latin typeface="open-sans"/>
            </a:endParaRPr>
          </a:p>
          <a:p>
            <a:pPr algn="l"/>
            <a:r>
              <a:rPr lang="en-US" dirty="0"/>
              <a:t>When the environment is created, you will see:</a:t>
            </a:r>
          </a:p>
          <a:p>
            <a:pPr algn="l"/>
            <a:endParaRPr lang="en-US" i="1" dirty="0"/>
          </a:p>
          <a:p>
            <a:pPr algn="l"/>
            <a:endParaRPr lang="en-US" sz="2400" b="1" dirty="0"/>
          </a:p>
          <a:p>
            <a:pPr algn="l"/>
            <a:r>
              <a:rPr lang="en-US" sz="2900" b="1" dirty="0"/>
              <a:t>Activate the Virtual Environment:</a:t>
            </a:r>
          </a:p>
          <a:p>
            <a:r>
              <a:rPr lang="en-US" i="1" dirty="0" err="1">
                <a:solidFill>
                  <a:srgbClr val="0070C0"/>
                </a:solidFill>
              </a:rPr>
              <a:t>conda</a:t>
            </a:r>
            <a:r>
              <a:rPr lang="en-US" i="1" dirty="0">
                <a:solidFill>
                  <a:srgbClr val="0070C0"/>
                </a:solidFill>
              </a:rPr>
              <a:t> activate GRAPH</a:t>
            </a:r>
          </a:p>
          <a:p>
            <a:endParaRPr lang="en-US" i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8C3C4B4-8600-D8F3-DAA0-8236DC8BE805}"/>
              </a:ext>
            </a:extLst>
          </p:cNvPr>
          <p:cNvCxnSpPr>
            <a:cxnSpLocks/>
          </p:cNvCxnSpPr>
          <p:nvPr/>
        </p:nvCxnSpPr>
        <p:spPr>
          <a:xfrm>
            <a:off x="4699485" y="4794029"/>
            <a:ext cx="187039" cy="1319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BBA8E51-F90E-934C-8F50-3A1DD7DF5281}"/>
              </a:ext>
            </a:extLst>
          </p:cNvPr>
          <p:cNvSpPr txBox="1"/>
          <p:nvPr/>
        </p:nvSpPr>
        <p:spPr>
          <a:xfrm>
            <a:off x="435842" y="4178648"/>
            <a:ext cx="4541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see “(</a:t>
            </a:r>
            <a:r>
              <a:rPr lang="en-US" i="1" dirty="0">
                <a:solidFill>
                  <a:srgbClr val="0070C0"/>
                </a:solidFill>
              </a:rPr>
              <a:t>GRAPH</a:t>
            </a:r>
            <a:r>
              <a:rPr lang="en-US" dirty="0"/>
              <a:t>)” at the beginning, </a:t>
            </a:r>
          </a:p>
          <a:p>
            <a:r>
              <a:rPr lang="en-US" dirty="0"/>
              <a:t>it means the </a:t>
            </a:r>
            <a:r>
              <a:rPr lang="en-US" i="1" dirty="0">
                <a:solidFill>
                  <a:srgbClr val="0070C0"/>
                </a:solidFill>
              </a:rPr>
              <a:t>GRAPH</a:t>
            </a:r>
            <a:r>
              <a:rPr lang="en-US" dirty="0"/>
              <a:t> environment is activated: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169466-9D36-5C9D-BC4C-72DDFC4CE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723" y="3666582"/>
            <a:ext cx="3766343" cy="13666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8854FF-4246-3A62-26BE-36AB3676F282}"/>
              </a:ext>
            </a:extLst>
          </p:cNvPr>
          <p:cNvSpPr txBox="1"/>
          <p:nvPr/>
        </p:nvSpPr>
        <p:spPr>
          <a:xfrm rot="16200000">
            <a:off x="4143511" y="943271"/>
            <a:ext cx="49725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name: LLM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channels: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defaults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dependencies: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bzip2=1.0.8=h6c40b1e_6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ca-certificates=2024.7.2=hecd8cb5_0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expat=2.6.3=h6d0c2b6_0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libcxx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=14.0.6=h9765a3e_0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libffi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=3.4.4=hecd8cb5_1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ncurses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=6.4=hcec6c5f_0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openssl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=3.0.15=h46256e1_0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pip=24.2=py312hecd8cb5_0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python=3.12.3=hd58486a_1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readline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=8.2=hca72f7f_0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setuptools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=72.1.0=py312hecd8cb5_0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sqlite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=3.45.3=h6c40b1e_0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tk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=8.6.14=h4d00af3_0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tzdata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=2024a=h04d1e81_0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wheel=0.44.0=py312hecd8cb5_0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xz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=5.4.6=h6c40b1e_1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zlib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=1.2.13=h4b97444_1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pip: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aiohappyeyeballs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==2.4.0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aiohttp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==3.10.5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aiosignal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==1.3.1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annotated-types==0.7.0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anyio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==4.4.0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asgiref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==3.8.1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attrs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==24.2.0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certifi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==2024.8.30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charset-normalizer==3.3.2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dataclasses-json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==0.6.7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django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==5.1.1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faiss-cpu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==1.8.0.post1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frozenlist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==1.4.1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greenlet==3.1.1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h11==0.14.0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httpcore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==1.0.5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httpx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==0.27.2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idna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==3.10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jsonpatch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==1.33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jsonpointer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==3.0.0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langchain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==0.3.0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langchain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-community==0.3.0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langchain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-core==0.3.5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langchain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-text-splitters==0.3.0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langsmith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==0.1.125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marshmallow==3.22.0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multidict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==6.1.0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mypy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-extensions==1.0.0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numpy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==1.26.4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ollama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==0.3.3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orjson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==3.10.7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packaging==24.1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pydantic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==2.9.2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pydantic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-core==2.23.4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pydantic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-settings==2.5.2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pymupdf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==1.24.10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pymupdfb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==1.24.10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python-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dotenv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==1.0.1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pyyaml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==6.0.2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requests==2.32.3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sniffio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==1.3.1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sqlalchemy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==2.0.35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sqlparse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==0.5.1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tenacity==8.5.0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typing-extensions==4.12.2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typing-inspect==0.9.0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urllib3==2.2.3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yarl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==1.11.1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FDEF40-C536-8B3E-456B-F46F4FFA5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772" y="1554404"/>
            <a:ext cx="2937294" cy="181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666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B9758-0230-F768-4DEE-879B418DA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110957A-52A9-A557-5BE5-2DD494AB7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389" y="1767387"/>
            <a:ext cx="1651000" cy="1854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14FAF1-447D-51A9-DC26-67F13FF3B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Install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JupyterLAB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CC597-7695-B7C0-62C6-4A3F9EE5BD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AF2343-366D-E138-C79D-E2A859DD3E80}"/>
              </a:ext>
            </a:extLst>
          </p:cNvPr>
          <p:cNvSpPr txBox="1"/>
          <p:nvPr/>
        </p:nvSpPr>
        <p:spPr>
          <a:xfrm>
            <a:off x="431074" y="1185665"/>
            <a:ext cx="2469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Install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11AD14-56DA-2DDA-C8EA-34CC065F5C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023"/>
          <a:stretch/>
        </p:blipFill>
        <p:spPr>
          <a:xfrm>
            <a:off x="431074" y="1593663"/>
            <a:ext cx="5205680" cy="301155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8082B2-C8FD-0354-F678-727739F7C699}"/>
              </a:ext>
            </a:extLst>
          </p:cNvPr>
          <p:cNvCxnSpPr>
            <a:cxnSpLocks/>
          </p:cNvCxnSpPr>
          <p:nvPr/>
        </p:nvCxnSpPr>
        <p:spPr>
          <a:xfrm flipH="1">
            <a:off x="1126432" y="4043040"/>
            <a:ext cx="309513" cy="2278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50F11E6-8841-63C4-6665-28B81BDC9B26}"/>
              </a:ext>
            </a:extLst>
          </p:cNvPr>
          <p:cNvSpPr txBox="1"/>
          <p:nvPr/>
        </p:nvSpPr>
        <p:spPr>
          <a:xfrm>
            <a:off x="6386907" y="1185665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Launch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JupyterLAB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CEB042-D935-EE77-C487-1F8103EC8A53}"/>
              </a:ext>
            </a:extLst>
          </p:cNvPr>
          <p:cNvCxnSpPr>
            <a:cxnSpLocks/>
          </p:cNvCxnSpPr>
          <p:nvPr/>
        </p:nvCxnSpPr>
        <p:spPr>
          <a:xfrm flipH="1">
            <a:off x="7678992" y="3099441"/>
            <a:ext cx="309513" cy="2278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ight Arrow 14">
            <a:extLst>
              <a:ext uri="{FF2B5EF4-FFF2-40B4-BE49-F238E27FC236}">
                <a16:creationId xmlns:a16="http://schemas.microsoft.com/office/drawing/2014/main" id="{74F67C3D-3522-74D7-782B-7A1820E1A621}"/>
              </a:ext>
            </a:extLst>
          </p:cNvPr>
          <p:cNvSpPr/>
          <p:nvPr/>
        </p:nvSpPr>
        <p:spPr>
          <a:xfrm>
            <a:off x="5904411" y="2694487"/>
            <a:ext cx="287383" cy="51886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7475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384DE-FB1C-4077-49BC-1FF32A91A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C357E-96E1-0CED-6C0E-2DA0397DA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Install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Notebook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BFA01-385C-8AC8-EF20-1BD9940655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EBC012-3329-8275-A6B5-DE09BBE82848}"/>
              </a:ext>
            </a:extLst>
          </p:cNvPr>
          <p:cNvSpPr txBox="1"/>
          <p:nvPr/>
        </p:nvSpPr>
        <p:spPr>
          <a:xfrm>
            <a:off x="431074" y="1185665"/>
            <a:ext cx="2469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Install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3B6A4F-AF3B-7CE0-4D68-9468A8BE77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023"/>
          <a:stretch/>
        </p:blipFill>
        <p:spPr>
          <a:xfrm>
            <a:off x="431074" y="1593663"/>
            <a:ext cx="5205680" cy="301155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97BB02C-399D-BB2E-7872-94A93190FA48}"/>
              </a:ext>
            </a:extLst>
          </p:cNvPr>
          <p:cNvCxnSpPr>
            <a:cxnSpLocks/>
          </p:cNvCxnSpPr>
          <p:nvPr/>
        </p:nvCxnSpPr>
        <p:spPr>
          <a:xfrm flipH="1">
            <a:off x="2482690" y="4012356"/>
            <a:ext cx="309513" cy="2278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ABFA6B0-CB36-1F94-A8A6-A8B07E22E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757" y="1722937"/>
            <a:ext cx="1663700" cy="1943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AB654C-AF5B-8F49-A10D-170773F7BC9F}"/>
              </a:ext>
            </a:extLst>
          </p:cNvPr>
          <p:cNvSpPr txBox="1"/>
          <p:nvPr/>
        </p:nvSpPr>
        <p:spPr>
          <a:xfrm>
            <a:off x="6386907" y="1185665"/>
            <a:ext cx="2584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Launch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D90AD6-628A-68F4-3A44-18FF90C139DB}"/>
              </a:ext>
            </a:extLst>
          </p:cNvPr>
          <p:cNvCxnSpPr>
            <a:cxnSpLocks/>
          </p:cNvCxnSpPr>
          <p:nvPr/>
        </p:nvCxnSpPr>
        <p:spPr>
          <a:xfrm flipH="1">
            <a:off x="7678992" y="3099441"/>
            <a:ext cx="309513" cy="2278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D1C1432-4ABE-3819-414C-9B2BCAFC7C5B}"/>
              </a:ext>
            </a:extLst>
          </p:cNvPr>
          <p:cNvSpPr/>
          <p:nvPr/>
        </p:nvSpPr>
        <p:spPr>
          <a:xfrm>
            <a:off x="5904411" y="2694487"/>
            <a:ext cx="287383" cy="51886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63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FF668-28F5-E9A8-A08E-B25F9BA9F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339CA-1413-9618-1189-5E0949DE32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2577437-23C5-315B-DB4D-AE7D8D047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a Neo4j Project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0CB5F1-B7C6-2089-6CA2-992BFF905F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2" b="-462"/>
          <a:stretch/>
        </p:blipFill>
        <p:spPr>
          <a:xfrm>
            <a:off x="405968" y="1250946"/>
            <a:ext cx="7772400" cy="29621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0AD6C5-7F0C-3CF4-E878-EF9037A19EA9}"/>
              </a:ext>
            </a:extLst>
          </p:cNvPr>
          <p:cNvSpPr txBox="1"/>
          <p:nvPr/>
        </p:nvSpPr>
        <p:spPr>
          <a:xfrm>
            <a:off x="405968" y="4236810"/>
            <a:ext cx="71219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Local DBMS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a password (</a:t>
            </a:r>
            <a:r>
              <a:rPr lang="en-US" dirty="0">
                <a:solidFill>
                  <a:srgbClr val="C00000"/>
                </a:solidFill>
              </a:rPr>
              <a:t>Remember this password! You will need to use it later.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latest version</a:t>
            </a:r>
          </a:p>
        </p:txBody>
      </p:sp>
    </p:spTree>
    <p:extLst>
      <p:ext uri="{BB962C8B-B14F-4D97-AF65-F5344CB8AC3E}">
        <p14:creationId xmlns:p14="http://schemas.microsoft.com/office/powerpoint/2010/main" val="1175284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03264-05A5-5195-18C2-17A38B0F6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D402C-BCC7-6A2C-850B-EA5FB6B38F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EFC1D76-D2DB-2D69-09FB-B834B858F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Start a Neo4j Project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A355A4-D4B1-08F5-CC84-4BEA97EEB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95" y="1106223"/>
            <a:ext cx="5937949" cy="17175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C3079B-F820-6CCB-E54C-36BC702C3E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8988"/>
          <a:stretch/>
        </p:blipFill>
        <p:spPr>
          <a:xfrm>
            <a:off x="411595" y="3354443"/>
            <a:ext cx="6048357" cy="14380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C77048FD-FF1C-6E4A-4990-BA02AE99CAD6}"/>
              </a:ext>
            </a:extLst>
          </p:cNvPr>
          <p:cNvSpPr/>
          <p:nvPr/>
        </p:nvSpPr>
        <p:spPr>
          <a:xfrm>
            <a:off x="2746184" y="2945471"/>
            <a:ext cx="970961" cy="35998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366A02-D79E-E84B-0AC2-03952F7DC947}"/>
              </a:ext>
            </a:extLst>
          </p:cNvPr>
          <p:cNvSpPr txBox="1"/>
          <p:nvPr/>
        </p:nvSpPr>
        <p:spPr>
          <a:xfrm>
            <a:off x="6577324" y="3178650"/>
            <a:ext cx="1895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it is active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00FD9E-EEFF-94D5-F9F1-2DA419C1F4AA}"/>
              </a:ext>
            </a:extLst>
          </p:cNvPr>
          <p:cNvSpPr txBox="1"/>
          <p:nvPr/>
        </p:nvSpPr>
        <p:spPr>
          <a:xfrm>
            <a:off x="6538402" y="1032240"/>
            <a:ext cx="2293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“Start” button</a:t>
            </a:r>
          </a:p>
        </p:txBody>
      </p:sp>
    </p:spTree>
    <p:extLst>
      <p:ext uri="{BB962C8B-B14F-4D97-AF65-F5344CB8AC3E}">
        <p14:creationId xmlns:p14="http://schemas.microsoft.com/office/powerpoint/2010/main" val="4240787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FB687-276E-F9A1-3A5D-878D89374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E072D-AB41-23C0-1E42-E424FDC0FF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B559DFB-D7DF-1FCB-20A3-E1B4BD9E8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Install Plugins &amp; Open Project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08EEB1-A845-4407-6F54-970E46A9A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797606"/>
            <a:ext cx="7625669" cy="3345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33A358-7AE8-D4CF-9165-A78BEACF49D0}"/>
              </a:ext>
            </a:extLst>
          </p:cNvPr>
          <p:cNvSpPr txBox="1"/>
          <p:nvPr/>
        </p:nvSpPr>
        <p:spPr>
          <a:xfrm>
            <a:off x="311700" y="926244"/>
            <a:ext cx="67378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on the name of the project, a new window opens on the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 </a:t>
            </a:r>
            <a:r>
              <a:rPr lang="en-US" b="1" dirty="0"/>
              <a:t>Plugins</a:t>
            </a:r>
            <a:r>
              <a:rPr lang="en-US" dirty="0"/>
              <a:t> tab, install </a:t>
            </a:r>
            <a:r>
              <a:rPr lang="en-US" b="1" dirty="0"/>
              <a:t>APOC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click </a:t>
            </a:r>
            <a:r>
              <a:rPr lang="en-US" b="1" dirty="0"/>
              <a:t>Open </a:t>
            </a:r>
            <a:r>
              <a:rPr lang="en-US" dirty="0"/>
              <a:t>to open the project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B56FD8A-14CE-1183-1FAF-9F3B5F480081}"/>
              </a:ext>
            </a:extLst>
          </p:cNvPr>
          <p:cNvCxnSpPr>
            <a:cxnSpLocks/>
          </p:cNvCxnSpPr>
          <p:nvPr/>
        </p:nvCxnSpPr>
        <p:spPr>
          <a:xfrm flipH="1">
            <a:off x="2659930" y="2789637"/>
            <a:ext cx="309513" cy="2278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E4A43B-F0A4-1801-ED7A-54429DF0E3DE}"/>
              </a:ext>
            </a:extLst>
          </p:cNvPr>
          <p:cNvCxnSpPr>
            <a:cxnSpLocks/>
          </p:cNvCxnSpPr>
          <p:nvPr/>
        </p:nvCxnSpPr>
        <p:spPr>
          <a:xfrm flipH="1">
            <a:off x="5885468" y="1735666"/>
            <a:ext cx="309513" cy="2278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BFE38FB-DE78-A324-F097-5DBBD68AB417}"/>
              </a:ext>
            </a:extLst>
          </p:cNvPr>
          <p:cNvCxnSpPr>
            <a:cxnSpLocks/>
          </p:cNvCxnSpPr>
          <p:nvPr/>
        </p:nvCxnSpPr>
        <p:spPr>
          <a:xfrm flipH="1">
            <a:off x="4330206" y="2675729"/>
            <a:ext cx="309513" cy="2278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95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07154-7303-64DA-A502-5E15102C1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BE278-A9B0-29D6-C687-7963886EAA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736F683-25CE-C619-3D91-0818044CB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Open a Database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1B0E8A-116D-D530-F1BA-C9C4F4540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72" y="1403989"/>
            <a:ext cx="6231670" cy="34401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489F19-EAC9-F4E2-DB02-2868372B5CAC}"/>
              </a:ext>
            </a:extLst>
          </p:cNvPr>
          <p:cNvSpPr txBox="1"/>
          <p:nvPr/>
        </p:nvSpPr>
        <p:spPr>
          <a:xfrm>
            <a:off x="547372" y="1026191"/>
            <a:ext cx="2927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neo4j is the default database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0B4174-1CAC-25A1-8BCB-3CB7F9456815}"/>
              </a:ext>
            </a:extLst>
          </p:cNvPr>
          <p:cNvSpPr txBox="1"/>
          <p:nvPr/>
        </p:nvSpPr>
        <p:spPr>
          <a:xfrm>
            <a:off x="453103" y="4852606"/>
            <a:ext cx="6569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If you want, you can create a database using Cypher command: CREATE DATABASE &lt;database-name&gt;;</a:t>
            </a:r>
          </a:p>
        </p:txBody>
      </p:sp>
    </p:spTree>
    <p:extLst>
      <p:ext uri="{BB962C8B-B14F-4D97-AF65-F5344CB8AC3E}">
        <p14:creationId xmlns:p14="http://schemas.microsoft.com/office/powerpoint/2010/main" val="3854216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4D47D-A794-98CB-94B4-2C1C8ED3E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7AC48-43DF-4363-1070-1250792A0D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A5C156-CA7A-5920-CD1E-EB23219E2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Try Some Example Cypher Commands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C19AF4-CC38-3214-AC9E-B88D66292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87" y="1282618"/>
            <a:ext cx="7772400" cy="386088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A8F608-F26A-2171-C604-814EF097A906}"/>
              </a:ext>
            </a:extLst>
          </p:cNvPr>
          <p:cNvCxnSpPr>
            <a:cxnSpLocks/>
          </p:cNvCxnSpPr>
          <p:nvPr/>
        </p:nvCxnSpPr>
        <p:spPr>
          <a:xfrm flipH="1">
            <a:off x="491765" y="1621410"/>
            <a:ext cx="309513" cy="2278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9C83126-9C0A-D7A1-BF72-43C28C51BB5F}"/>
              </a:ext>
            </a:extLst>
          </p:cNvPr>
          <p:cNvCxnSpPr>
            <a:cxnSpLocks/>
          </p:cNvCxnSpPr>
          <p:nvPr/>
        </p:nvCxnSpPr>
        <p:spPr>
          <a:xfrm flipH="1">
            <a:off x="1436017" y="3357373"/>
            <a:ext cx="309513" cy="2278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102B44-8BA6-057D-5405-4410B081FBAB}"/>
              </a:ext>
            </a:extLst>
          </p:cNvPr>
          <p:cNvCxnSpPr>
            <a:cxnSpLocks/>
          </p:cNvCxnSpPr>
          <p:nvPr/>
        </p:nvCxnSpPr>
        <p:spPr>
          <a:xfrm flipH="1">
            <a:off x="7841530" y="1349463"/>
            <a:ext cx="309513" cy="2278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5441642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NCStateU-horizontal-left-logo</Template>
  <TotalTime>3979</TotalTime>
  <Words>17774</Words>
  <Application>Microsoft Macintosh PowerPoint</Application>
  <PresentationFormat>On-screen Show (16:9)</PresentationFormat>
  <Paragraphs>2495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9" baseType="lpstr">
      <vt:lpstr>-apple-system</vt:lpstr>
      <vt:lpstr>Google Sans</vt:lpstr>
      <vt:lpstr>open-sans</vt:lpstr>
      <vt:lpstr>Aptos</vt:lpstr>
      <vt:lpstr>Arial</vt:lpstr>
      <vt:lpstr>Calibri</vt:lpstr>
      <vt:lpstr>Inconsolata</vt:lpstr>
      <vt:lpstr>Menlo</vt:lpstr>
      <vt:lpstr>Roboto</vt:lpstr>
      <vt:lpstr>Times New Roman</vt:lpstr>
      <vt:lpstr>NCStateU-horizontal-left-logo</vt:lpstr>
      <vt:lpstr>Building a Knowledge Graph and AI Chatbot</vt:lpstr>
      <vt:lpstr>Interact with Graph using AI</vt:lpstr>
      <vt:lpstr>Download &amp; Install Neo4j</vt:lpstr>
      <vt:lpstr>Create a Neo4j Project</vt:lpstr>
      <vt:lpstr>Create a Neo4j Project</vt:lpstr>
      <vt:lpstr>Start a Neo4j Project</vt:lpstr>
      <vt:lpstr>Install Plugins &amp; Open Project</vt:lpstr>
      <vt:lpstr>Open a Database</vt:lpstr>
      <vt:lpstr>Try Some Example Cypher Commands</vt:lpstr>
      <vt:lpstr>First Graph Created</vt:lpstr>
      <vt:lpstr>Larger Graphs</vt:lpstr>
      <vt:lpstr>Interact with Graph using AI (Human Language)</vt:lpstr>
      <vt:lpstr>Install Anaconda</vt:lpstr>
      <vt:lpstr>Create a Virtual Environment</vt:lpstr>
      <vt:lpstr>Install &amp; Launch VS Code</vt:lpstr>
      <vt:lpstr>A Simple Example (Run Jupyter Notebook)</vt:lpstr>
      <vt:lpstr>Another Example</vt:lpstr>
      <vt:lpstr>Import to Neo4j</vt:lpstr>
      <vt:lpstr>Back to Jupyter Notebook</vt:lpstr>
      <vt:lpstr>Run with Local LLM instead of OPENAI API</vt:lpstr>
      <vt:lpstr>Advanced</vt:lpstr>
      <vt:lpstr>Build a Web App for the Chatbot</vt:lpstr>
      <vt:lpstr>Install Anaconda</vt:lpstr>
      <vt:lpstr>Create Folders</vt:lpstr>
      <vt:lpstr>Create Virtual Environment from YML File</vt:lpstr>
      <vt:lpstr>Create Environment from requirements.txt File</vt:lpstr>
      <vt:lpstr>Create a Django Project</vt:lpstr>
      <vt:lpstr>Verify if the Project Works:</vt:lpstr>
      <vt:lpstr>Create an App: ChatbotApp</vt:lpstr>
      <vt:lpstr>Create a Template for Webpage</vt:lpstr>
      <vt:lpstr>Print “Hello World!”</vt:lpstr>
      <vt:lpstr>Install Ollama</vt:lpstr>
      <vt:lpstr>Install a Large Language Model</vt:lpstr>
      <vt:lpstr>First LLM Output</vt:lpstr>
      <vt:lpstr>Interact with Chatbot</vt:lpstr>
      <vt:lpstr>Chat with Your Files</vt:lpstr>
      <vt:lpstr>Make it look nicer</vt:lpstr>
      <vt:lpstr>Bonus: Weather App</vt:lpstr>
      <vt:lpstr>Make it look nicer</vt:lpstr>
      <vt:lpstr>Summary</vt:lpstr>
      <vt:lpstr>Further Resources</vt:lpstr>
      <vt:lpstr>Supplemental Information</vt:lpstr>
      <vt:lpstr>A Graph Diagram Visualization Tool </vt:lpstr>
      <vt:lpstr>Port Issue</vt:lpstr>
      <vt:lpstr>Create Environment from requirements.txt File</vt:lpstr>
      <vt:lpstr>Create Virtual Environment from YML File</vt:lpstr>
      <vt:lpstr>Install JupyterLAB</vt:lpstr>
      <vt:lpstr>Install Jupyter Notebook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Quanpeng Yang</dc:creator>
  <cp:lastModifiedBy>Quanpeng Yang</cp:lastModifiedBy>
  <cp:revision>1437</cp:revision>
  <dcterms:created xsi:type="dcterms:W3CDTF">2024-04-16T18:10:26Z</dcterms:created>
  <dcterms:modified xsi:type="dcterms:W3CDTF">2024-10-02T06:44:28Z</dcterms:modified>
</cp:coreProperties>
</file>